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Spectral Medium"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0">
          <p15:clr>
            <a:srgbClr val="A4A3A4"/>
          </p15:clr>
        </p15:guide>
        <p15:guide id="2" pos="3864">
          <p15:clr>
            <a:srgbClr val="A4A3A4"/>
          </p15:clr>
        </p15:guide>
        <p15:guide id="3" orient="horz" pos="2232">
          <p15:clr>
            <a:srgbClr val="747775"/>
          </p15:clr>
        </p15:guide>
        <p15:guide id="4" orient="horz" pos="1656">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fnxQDKGx+W5Wo3/s74LrBBdav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CB4229-05AE-4047-86D0-D88F7FF7366A}">
  <a:tblStyle styleId="{A8CB4229-05AE-4047-86D0-D88F7FF736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402" autoAdjust="0"/>
  </p:normalViewPr>
  <p:slideViewPr>
    <p:cSldViewPr snapToGrid="0">
      <p:cViewPr varScale="1">
        <p:scale>
          <a:sx n="65" d="100"/>
          <a:sy n="65" d="100"/>
        </p:scale>
        <p:origin x="1284" y="72"/>
      </p:cViewPr>
      <p:guideLst>
        <p:guide orient="horz" pos="2400"/>
        <p:guide pos="3864"/>
        <p:guide orient="horz" pos="2232"/>
        <p:guide orient="horz" pos="16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4aab45dad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24aab45dadb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8642c94d6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8642c94d6d_2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4aab45dad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24aab45dadb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4aab45dad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24aab45dadb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4aab45dad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4aab45dadb_0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63da58d9f5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63da58d9f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78004a554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a78004a5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78004a554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a78004a55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78004a554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78004a55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78004a554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a78004a55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a78004a554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a78004a55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4aab45da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24aab45dadb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48fecc4ce3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48fecc4ce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63da58d9f5_2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63da58d9f5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a791f1dc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a791f1dcf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8fecc4c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248fecc4c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63da58d9f5_2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63da58d9f5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63da58d9f5_2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63da58d9f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786435be4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786435be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642c94d6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8642c94d6d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aab45dad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4aab45dadb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8"/>
        <p:cNvGrpSpPr/>
        <p:nvPr/>
      </p:nvGrpSpPr>
      <p:grpSpPr>
        <a:xfrm>
          <a:off x="0" y="0"/>
          <a:ext cx="0" cy="0"/>
          <a:chOff x="0" y="0"/>
          <a:chExt cx="0" cy="0"/>
        </a:xfrm>
      </p:grpSpPr>
      <p:sp>
        <p:nvSpPr>
          <p:cNvPr id="49" name="Google Shape;49;p61"/>
          <p:cNvSpPr>
            <a:spLocks noGrp="1"/>
          </p:cNvSpPr>
          <p:nvPr>
            <p:ph type="pic" idx="2"/>
          </p:nvPr>
        </p:nvSpPr>
        <p:spPr>
          <a:xfrm>
            <a:off x="7200000" y="1233187"/>
            <a:ext cx="4993984" cy="4391626"/>
          </a:xfrm>
          <a:prstGeom prst="rect">
            <a:avLst/>
          </a:prstGeom>
          <a:solidFill>
            <a:srgbClr val="F2F2F2"/>
          </a:solidFill>
          <a:ln>
            <a:noFill/>
          </a:ln>
        </p:spPr>
      </p:sp>
      <p:sp>
        <p:nvSpPr>
          <p:cNvPr id="50" name="Google Shape;50;p61"/>
          <p:cNvSpPr/>
          <p:nvPr/>
        </p:nvSpPr>
        <p:spPr>
          <a:xfrm>
            <a:off x="0" y="1232813"/>
            <a:ext cx="7200000" cy="4392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62"/>
          <p:cNvSpPr/>
          <p:nvPr/>
        </p:nvSpPr>
        <p:spPr>
          <a:xfrm>
            <a:off x="0" y="3429000"/>
            <a:ext cx="12191999" cy="3429000"/>
          </a:xfrm>
          <a:prstGeom prst="rect">
            <a:avLst/>
          </a:prstGeom>
          <a:gradFill>
            <a:gsLst>
              <a:gs pos="0">
                <a:srgbClr val="5EBEE4">
                  <a:alpha val="0"/>
                </a:srgbClr>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53"/>
        <p:cNvGrpSpPr/>
        <p:nvPr/>
      </p:nvGrpSpPr>
      <p:grpSpPr>
        <a:xfrm>
          <a:off x="0" y="0"/>
          <a:ext cx="0" cy="0"/>
          <a:chOff x="0" y="0"/>
          <a:chExt cx="0" cy="0"/>
        </a:xfrm>
      </p:grpSpPr>
      <p:sp>
        <p:nvSpPr>
          <p:cNvPr id="54" name="Google Shape;54;p63"/>
          <p:cNvSpPr/>
          <p:nvPr/>
        </p:nvSpPr>
        <p:spPr>
          <a:xfrm rot="10800000" flipH="1">
            <a:off x="0" y="0"/>
            <a:ext cx="12192000" cy="3789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55" name="Google Shape;55;p63"/>
          <p:cNvGrpSpPr/>
          <p:nvPr/>
        </p:nvGrpSpPr>
        <p:grpSpPr>
          <a:xfrm>
            <a:off x="1457580" y="1983192"/>
            <a:ext cx="4076388" cy="2239699"/>
            <a:chOff x="-548507" y="477868"/>
            <a:chExt cx="11570449" cy="6357177"/>
          </a:xfrm>
        </p:grpSpPr>
        <p:sp>
          <p:nvSpPr>
            <p:cNvPr id="56" name="Google Shape;56;p63"/>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63"/>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63"/>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63"/>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63"/>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1" name="Google Shape;61;p63"/>
            <p:cNvGrpSpPr/>
            <p:nvPr/>
          </p:nvGrpSpPr>
          <p:grpSpPr>
            <a:xfrm>
              <a:off x="1606" y="6382978"/>
              <a:ext cx="413937" cy="115242"/>
              <a:chOff x="5955" y="6353672"/>
              <a:chExt cx="413937" cy="115242"/>
            </a:xfrm>
          </p:grpSpPr>
          <p:sp>
            <p:nvSpPr>
              <p:cNvPr id="62" name="Google Shape;62;p6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63"/>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4" name="Google Shape;64;p63"/>
            <p:cNvGrpSpPr/>
            <p:nvPr/>
          </p:nvGrpSpPr>
          <p:grpSpPr>
            <a:xfrm>
              <a:off x="9855291" y="6381600"/>
              <a:ext cx="885989" cy="115242"/>
              <a:chOff x="5955" y="6353672"/>
              <a:chExt cx="413937" cy="115242"/>
            </a:xfrm>
          </p:grpSpPr>
          <p:sp>
            <p:nvSpPr>
              <p:cNvPr id="65" name="Google Shape;65;p6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 name="Google Shape;66;p63"/>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7" name="Google Shape;67;p63"/>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68" name="Google Shape;68;p63"/>
          <p:cNvGrpSpPr/>
          <p:nvPr/>
        </p:nvGrpSpPr>
        <p:grpSpPr>
          <a:xfrm>
            <a:off x="6680577" y="1989916"/>
            <a:ext cx="4076388" cy="2239699"/>
            <a:chOff x="-548507" y="477868"/>
            <a:chExt cx="11570449" cy="6357177"/>
          </a:xfrm>
        </p:grpSpPr>
        <p:sp>
          <p:nvSpPr>
            <p:cNvPr id="69" name="Google Shape;69;p63"/>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63"/>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63"/>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63"/>
            <p:cNvSpPr/>
            <p:nvPr/>
          </p:nvSpPr>
          <p:spPr>
            <a:xfrm>
              <a:off x="-548507" y="6164484"/>
              <a:ext cx="11570449"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63"/>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74" name="Google Shape;74;p63"/>
            <p:cNvGrpSpPr/>
            <p:nvPr/>
          </p:nvGrpSpPr>
          <p:grpSpPr>
            <a:xfrm>
              <a:off x="1606" y="6382978"/>
              <a:ext cx="413937" cy="115242"/>
              <a:chOff x="5955" y="6353672"/>
              <a:chExt cx="413937" cy="115242"/>
            </a:xfrm>
          </p:grpSpPr>
          <p:sp>
            <p:nvSpPr>
              <p:cNvPr id="75" name="Google Shape;75;p6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63"/>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77" name="Google Shape;77;p63"/>
            <p:cNvGrpSpPr/>
            <p:nvPr/>
          </p:nvGrpSpPr>
          <p:grpSpPr>
            <a:xfrm>
              <a:off x="9855291" y="6381600"/>
              <a:ext cx="885989" cy="115242"/>
              <a:chOff x="5955" y="6353672"/>
              <a:chExt cx="413937" cy="115242"/>
            </a:xfrm>
          </p:grpSpPr>
          <p:sp>
            <p:nvSpPr>
              <p:cNvPr id="78" name="Google Shape;78;p63"/>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63"/>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80" name="Google Shape;80;p63"/>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81" name="Google Shape;81;p63"/>
          <p:cNvSpPr>
            <a:spLocks noGrp="1"/>
          </p:cNvSpPr>
          <p:nvPr>
            <p:ph type="pic" idx="2"/>
          </p:nvPr>
        </p:nvSpPr>
        <p:spPr>
          <a:xfrm>
            <a:off x="1969420" y="2083818"/>
            <a:ext cx="3055046" cy="1840481"/>
          </a:xfrm>
          <a:prstGeom prst="rect">
            <a:avLst/>
          </a:prstGeom>
          <a:solidFill>
            <a:srgbClr val="F2F2F2"/>
          </a:solidFill>
          <a:ln>
            <a:noFill/>
          </a:ln>
        </p:spPr>
      </p:sp>
      <p:sp>
        <p:nvSpPr>
          <p:cNvPr id="82" name="Google Shape;82;p63"/>
          <p:cNvSpPr>
            <a:spLocks noGrp="1"/>
          </p:cNvSpPr>
          <p:nvPr>
            <p:ph type="pic" idx="3"/>
          </p:nvPr>
        </p:nvSpPr>
        <p:spPr>
          <a:xfrm>
            <a:off x="7192417" y="2083818"/>
            <a:ext cx="3055046" cy="1840481"/>
          </a:xfrm>
          <a:prstGeom prst="rect">
            <a:avLst/>
          </a:prstGeom>
          <a:solidFill>
            <a:srgbClr val="F2F2F2"/>
          </a:solidFill>
          <a:ln>
            <a:noFill/>
          </a:ln>
        </p:spPr>
      </p:sp>
      <p:sp>
        <p:nvSpPr>
          <p:cNvPr id="83" name="Google Shape;83;p6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85"/>
        <p:cNvGrpSpPr/>
        <p:nvPr/>
      </p:nvGrpSpPr>
      <p:grpSpPr>
        <a:xfrm>
          <a:off x="0" y="0"/>
          <a:ext cx="0" cy="0"/>
          <a:chOff x="0" y="0"/>
          <a:chExt cx="0" cy="0"/>
        </a:xfrm>
      </p:grpSpPr>
      <p:sp>
        <p:nvSpPr>
          <p:cNvPr id="86" name="Google Shape;86;p65"/>
          <p:cNvSpPr>
            <a:spLocks noGrp="1"/>
          </p:cNvSpPr>
          <p:nvPr>
            <p:ph type="pic" idx="2"/>
          </p:nvPr>
        </p:nvSpPr>
        <p:spPr>
          <a:xfrm>
            <a:off x="5387008" y="670891"/>
            <a:ext cx="5724941" cy="5516217"/>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8_Images &amp; Contents Layout">
  <p:cSld name="28_Images &amp; Contents Layout">
    <p:spTree>
      <p:nvGrpSpPr>
        <p:cNvPr id="1" name="Shape 87"/>
        <p:cNvGrpSpPr/>
        <p:nvPr/>
      </p:nvGrpSpPr>
      <p:grpSpPr>
        <a:xfrm>
          <a:off x="0" y="0"/>
          <a:ext cx="0" cy="0"/>
          <a:chOff x="0" y="0"/>
          <a:chExt cx="0" cy="0"/>
        </a:xfrm>
      </p:grpSpPr>
      <p:sp>
        <p:nvSpPr>
          <p:cNvPr id="88" name="Google Shape;88;p66"/>
          <p:cNvSpPr/>
          <p:nvPr/>
        </p:nvSpPr>
        <p:spPr>
          <a:xfrm>
            <a:off x="5836726" y="1955549"/>
            <a:ext cx="6355274" cy="14734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66"/>
          <p:cNvSpPr>
            <a:spLocks noGrp="1"/>
          </p:cNvSpPr>
          <p:nvPr>
            <p:ph type="pic" idx="2"/>
          </p:nvPr>
        </p:nvSpPr>
        <p:spPr>
          <a:xfrm>
            <a:off x="652726" y="3594462"/>
            <a:ext cx="5184000" cy="2592000"/>
          </a:xfrm>
          <a:prstGeom prst="rect">
            <a:avLst/>
          </a:prstGeom>
          <a:solidFill>
            <a:srgbClr val="F2F2F2"/>
          </a:solidFill>
          <a:ln>
            <a:noFill/>
          </a:ln>
        </p:spPr>
      </p:sp>
      <p:sp>
        <p:nvSpPr>
          <p:cNvPr id="90" name="Google Shape;90;p66"/>
          <p:cNvSpPr>
            <a:spLocks noGrp="1"/>
          </p:cNvSpPr>
          <p:nvPr>
            <p:ph type="pic" idx="3"/>
          </p:nvPr>
        </p:nvSpPr>
        <p:spPr>
          <a:xfrm>
            <a:off x="8946824" y="650130"/>
            <a:ext cx="2592000" cy="2592000"/>
          </a:xfrm>
          <a:prstGeom prst="rect">
            <a:avLst/>
          </a:prstGeom>
          <a:solidFill>
            <a:srgbClr val="F2F2F2"/>
          </a:solidFill>
          <a:ln>
            <a:noFill/>
          </a:ln>
        </p:spPr>
      </p:sp>
      <p:sp>
        <p:nvSpPr>
          <p:cNvPr id="91" name="Google Shape;91;p66"/>
          <p:cNvSpPr>
            <a:spLocks noGrp="1"/>
          </p:cNvSpPr>
          <p:nvPr>
            <p:ph type="pic" idx="4"/>
          </p:nvPr>
        </p:nvSpPr>
        <p:spPr>
          <a:xfrm>
            <a:off x="6095775" y="650130"/>
            <a:ext cx="2592000" cy="259200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92"/>
        <p:cNvGrpSpPr/>
        <p:nvPr/>
      </p:nvGrpSpPr>
      <p:grpSpPr>
        <a:xfrm>
          <a:off x="0" y="0"/>
          <a:ext cx="0" cy="0"/>
          <a:chOff x="0" y="0"/>
          <a:chExt cx="0" cy="0"/>
        </a:xfrm>
      </p:grpSpPr>
      <p:sp>
        <p:nvSpPr>
          <p:cNvPr id="93" name="Google Shape;93;p67"/>
          <p:cNvSpPr txBox="1">
            <a:spLocks noGrp="1"/>
          </p:cNvSpPr>
          <p:nvPr>
            <p:ph type="title"/>
          </p:nvPr>
        </p:nvSpPr>
        <p:spPr>
          <a:xfrm>
            <a:off x="8194766" y="332656"/>
            <a:ext cx="3352800" cy="144016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3F3F3F"/>
              </a:buClr>
              <a:buSzPts val="4400"/>
              <a:buFont typeface="Arial"/>
              <a:buNone/>
              <a:defRPr sz="4400" b="0" i="0" u="none" strike="noStrike" cap="non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67"/>
          <p:cNvSpPr>
            <a:spLocks noGrp="1"/>
          </p:cNvSpPr>
          <p:nvPr>
            <p:ph type="pic" idx="2"/>
          </p:nvPr>
        </p:nvSpPr>
        <p:spPr>
          <a:xfrm>
            <a:off x="0" y="3467100"/>
            <a:ext cx="7506789" cy="3390900"/>
          </a:xfrm>
          <a:prstGeom prst="rect">
            <a:avLst/>
          </a:prstGeom>
          <a:solidFill>
            <a:srgbClr val="F2F2F2"/>
          </a:solidFill>
          <a:ln>
            <a:noFill/>
          </a:ln>
        </p:spPr>
      </p:sp>
      <p:sp>
        <p:nvSpPr>
          <p:cNvPr id="95" name="Google Shape;95;p67"/>
          <p:cNvSpPr>
            <a:spLocks noGrp="1"/>
          </p:cNvSpPr>
          <p:nvPr>
            <p:ph type="pic" idx="3"/>
          </p:nvPr>
        </p:nvSpPr>
        <p:spPr>
          <a:xfrm>
            <a:off x="0" y="0"/>
            <a:ext cx="7506789" cy="33909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68"/>
          <p:cNvSpPr/>
          <p:nvPr/>
        </p:nvSpPr>
        <p:spPr>
          <a:xfrm>
            <a:off x="0" y="0"/>
            <a:ext cx="12192000" cy="6858000"/>
          </a:xfrm>
          <a:prstGeom prst="roundRect">
            <a:avLst>
              <a:gd name="adj" fmla="val 0"/>
            </a:avLst>
          </a:prstGeom>
          <a:solidFill>
            <a:srgbClr val="28B08B">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6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blipFill>
          <a:blip r:embed="rId2">
            <a:alphaModFix/>
          </a:blip>
          <a:stretch>
            <a:fillRect/>
          </a:stretch>
        </a:blipFill>
        <a:effectLst/>
      </p:bgPr>
    </p:bg>
    <p:spTree>
      <p:nvGrpSpPr>
        <p:cNvPr id="1" name="Shape 9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71"/>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02"/>
        <p:cNvGrpSpPr/>
        <p:nvPr/>
      </p:nvGrpSpPr>
      <p:grpSpPr>
        <a:xfrm>
          <a:off x="0" y="0"/>
          <a:ext cx="0" cy="0"/>
          <a:chOff x="0" y="0"/>
          <a:chExt cx="0" cy="0"/>
        </a:xfrm>
      </p:grpSpPr>
      <p:sp>
        <p:nvSpPr>
          <p:cNvPr id="103" name="Google Shape;103;p72"/>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72"/>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05" name="Google Shape;105;p72"/>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06" name="Google Shape;106;p72"/>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107" name="Google Shape;107;p72"/>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108" name="Google Shape;108;p72"/>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109" name="Google Shape;109;p72"/>
          <p:cNvSpPr txBox="1"/>
          <p:nvPr/>
        </p:nvSpPr>
        <p:spPr>
          <a:xfrm>
            <a:off x="721229" y="5808438"/>
            <a:ext cx="2232000"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10" name="Google Shape;110;p72"/>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11"/>
        <p:cNvGrpSpPr/>
        <p:nvPr/>
      </p:nvGrpSpPr>
      <p:grpSpPr>
        <a:xfrm>
          <a:off x="0" y="0"/>
          <a:ext cx="0" cy="0"/>
          <a:chOff x="0" y="0"/>
          <a:chExt cx="0" cy="0"/>
        </a:xfrm>
      </p:grpSpPr>
      <p:sp>
        <p:nvSpPr>
          <p:cNvPr id="112" name="Google Shape;112;p7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0"/>
        <p:cNvGrpSpPr/>
        <p:nvPr/>
      </p:nvGrpSpPr>
      <p:grpSpPr>
        <a:xfrm>
          <a:off x="0" y="0"/>
          <a:ext cx="0" cy="0"/>
          <a:chOff x="0" y="0"/>
          <a:chExt cx="0" cy="0"/>
        </a:xfrm>
      </p:grpSpPr>
      <p:sp>
        <p:nvSpPr>
          <p:cNvPr id="11" name="Google Shape;11;p54"/>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12"/>
        <p:cNvGrpSpPr/>
        <p:nvPr/>
      </p:nvGrpSpPr>
      <p:grpSpPr>
        <a:xfrm>
          <a:off x="0" y="0"/>
          <a:ext cx="0" cy="0"/>
          <a:chOff x="0" y="0"/>
          <a:chExt cx="0" cy="0"/>
        </a:xfrm>
      </p:grpSpPr>
      <p:sp>
        <p:nvSpPr>
          <p:cNvPr id="13" name="Google Shape;13;p55"/>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55"/>
          <p:cNvSpPr/>
          <p:nvPr/>
        </p:nvSpPr>
        <p:spPr>
          <a:xfrm>
            <a:off x="0" y="1672047"/>
            <a:ext cx="12192000" cy="48464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 name="Google Shape;15;p55"/>
          <p:cNvSpPr>
            <a:spLocks noGrp="1"/>
          </p:cNvSpPr>
          <p:nvPr>
            <p:ph type="pic" idx="2"/>
          </p:nvPr>
        </p:nvSpPr>
        <p:spPr>
          <a:xfrm>
            <a:off x="522514" y="1916832"/>
            <a:ext cx="5573486" cy="3096344"/>
          </a:xfrm>
          <a:prstGeom prst="rect">
            <a:avLst/>
          </a:prstGeom>
          <a:solidFill>
            <a:srgbClr val="F2F2F2"/>
          </a:solidFill>
          <a:ln>
            <a:noFill/>
          </a:ln>
        </p:spPr>
      </p:sp>
      <p:sp>
        <p:nvSpPr>
          <p:cNvPr id="16" name="Google Shape;16;p55"/>
          <p:cNvSpPr/>
          <p:nvPr/>
        </p:nvSpPr>
        <p:spPr>
          <a:xfrm>
            <a:off x="0" y="1427955"/>
            <a:ext cx="12192000" cy="14401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8_Contents slide layout">
  <p:cSld name="18_Contents slide layout">
    <p:spTree>
      <p:nvGrpSpPr>
        <p:cNvPr id="1" name="Shape 17"/>
        <p:cNvGrpSpPr/>
        <p:nvPr/>
      </p:nvGrpSpPr>
      <p:grpSpPr>
        <a:xfrm>
          <a:off x="0" y="0"/>
          <a:ext cx="0" cy="0"/>
          <a:chOff x="0" y="0"/>
          <a:chExt cx="0" cy="0"/>
        </a:xfrm>
      </p:grpSpPr>
      <p:sp>
        <p:nvSpPr>
          <p:cNvPr id="18" name="Google Shape;18;p56"/>
          <p:cNvSpPr>
            <a:spLocks noGrp="1"/>
          </p:cNvSpPr>
          <p:nvPr>
            <p:ph type="pic" idx="2"/>
          </p:nvPr>
        </p:nvSpPr>
        <p:spPr>
          <a:xfrm>
            <a:off x="0" y="0"/>
            <a:ext cx="6113634" cy="6858000"/>
          </a:xfrm>
          <a:prstGeom prst="rect">
            <a:avLst/>
          </a:prstGeom>
          <a:solidFill>
            <a:srgbClr val="F2F2F2"/>
          </a:solidFill>
          <a:ln>
            <a:noFill/>
          </a:ln>
          <a:effectLst>
            <a:outerShdw blurRad="50800" dist="38100" algn="l" rotWithShape="0">
              <a:srgbClr val="000000">
                <a:alpha val="4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2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spTree>
      <p:nvGrpSpPr>
        <p:cNvPr id="1" name="Shape 21"/>
        <p:cNvGrpSpPr/>
        <p:nvPr/>
      </p:nvGrpSpPr>
      <p:grpSpPr>
        <a:xfrm>
          <a:off x="0" y="0"/>
          <a:ext cx="0" cy="0"/>
          <a:chOff x="0" y="0"/>
          <a:chExt cx="0" cy="0"/>
        </a:xfrm>
      </p:grpSpPr>
      <p:grpSp>
        <p:nvGrpSpPr>
          <p:cNvPr id="22" name="Google Shape;22;p59"/>
          <p:cNvGrpSpPr/>
          <p:nvPr/>
        </p:nvGrpSpPr>
        <p:grpSpPr>
          <a:xfrm>
            <a:off x="6667502" y="1877717"/>
            <a:ext cx="2137226" cy="3757132"/>
            <a:chOff x="4871870" y="1763729"/>
            <a:chExt cx="2448272" cy="4303935"/>
          </a:xfrm>
        </p:grpSpPr>
        <p:grpSp>
          <p:nvGrpSpPr>
            <p:cNvPr id="23" name="Google Shape;23;p59"/>
            <p:cNvGrpSpPr/>
            <p:nvPr/>
          </p:nvGrpSpPr>
          <p:grpSpPr>
            <a:xfrm>
              <a:off x="4871870" y="1763729"/>
              <a:ext cx="2448272" cy="4303935"/>
              <a:chOff x="445712" y="1449040"/>
              <a:chExt cx="2113018" cy="3924176"/>
            </a:xfrm>
          </p:grpSpPr>
          <p:sp>
            <p:nvSpPr>
              <p:cNvPr id="24" name="Google Shape;24;p59"/>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59"/>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6" name="Google Shape;26;p59"/>
              <p:cNvGrpSpPr/>
              <p:nvPr/>
            </p:nvGrpSpPr>
            <p:grpSpPr>
              <a:xfrm>
                <a:off x="1407705" y="5045834"/>
                <a:ext cx="211967" cy="211967"/>
                <a:chOff x="1549420" y="5712364"/>
                <a:chExt cx="312583" cy="312583"/>
              </a:xfrm>
            </p:grpSpPr>
            <p:sp>
              <p:nvSpPr>
                <p:cNvPr id="27" name="Google Shape;27;p59"/>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 name="Google Shape;28;p59"/>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29" name="Google Shape;29;p59"/>
            <p:cNvSpPr txBox="1"/>
            <p:nvPr/>
          </p:nvSpPr>
          <p:spPr>
            <a:xfrm>
              <a:off x="5051890" y="2223507"/>
              <a:ext cx="2088232" cy="33843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Your Picture Here</a:t>
              </a:r>
              <a:endParaRPr sz="1200">
                <a:solidFill>
                  <a:srgbClr val="3F3F3F"/>
                </a:solidFill>
                <a:latin typeface="Arial"/>
                <a:ea typeface="Arial"/>
                <a:cs typeface="Arial"/>
                <a:sym typeface="Arial"/>
              </a:endParaRPr>
            </a:p>
          </p:txBody>
        </p:sp>
      </p:grpSp>
      <p:grpSp>
        <p:nvGrpSpPr>
          <p:cNvPr id="30" name="Google Shape;30;p59"/>
          <p:cNvGrpSpPr/>
          <p:nvPr/>
        </p:nvGrpSpPr>
        <p:grpSpPr>
          <a:xfrm>
            <a:off x="3432994" y="1877717"/>
            <a:ext cx="2137226" cy="3757132"/>
            <a:chOff x="4871870" y="1763729"/>
            <a:chExt cx="2448272" cy="4303935"/>
          </a:xfrm>
        </p:grpSpPr>
        <p:grpSp>
          <p:nvGrpSpPr>
            <p:cNvPr id="31" name="Google Shape;31;p59"/>
            <p:cNvGrpSpPr/>
            <p:nvPr/>
          </p:nvGrpSpPr>
          <p:grpSpPr>
            <a:xfrm>
              <a:off x="4871870" y="1763729"/>
              <a:ext cx="2448272" cy="4303935"/>
              <a:chOff x="445712" y="1449040"/>
              <a:chExt cx="2113018" cy="3924176"/>
            </a:xfrm>
          </p:grpSpPr>
          <p:sp>
            <p:nvSpPr>
              <p:cNvPr id="32" name="Google Shape;32;p59"/>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33;p59"/>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 name="Google Shape;34;p59"/>
              <p:cNvGrpSpPr/>
              <p:nvPr/>
            </p:nvGrpSpPr>
            <p:grpSpPr>
              <a:xfrm>
                <a:off x="1407705" y="5045834"/>
                <a:ext cx="211967" cy="211967"/>
                <a:chOff x="1549420" y="5712364"/>
                <a:chExt cx="312583" cy="312583"/>
              </a:xfrm>
            </p:grpSpPr>
            <p:sp>
              <p:nvSpPr>
                <p:cNvPr id="35" name="Google Shape;35;p59"/>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36;p59"/>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37" name="Google Shape;37;p59"/>
            <p:cNvSpPr txBox="1"/>
            <p:nvPr/>
          </p:nvSpPr>
          <p:spPr>
            <a:xfrm>
              <a:off x="5051890" y="2223507"/>
              <a:ext cx="2088232" cy="3384376"/>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Your Picture Here</a:t>
              </a:r>
              <a:endParaRPr sz="1200">
                <a:solidFill>
                  <a:srgbClr val="3F3F3F"/>
                </a:solidFill>
                <a:latin typeface="Arial"/>
                <a:ea typeface="Arial"/>
                <a:cs typeface="Arial"/>
                <a:sym typeface="Arial"/>
              </a:endParaRPr>
            </a:p>
          </p:txBody>
        </p:sp>
      </p:grpSp>
      <p:grpSp>
        <p:nvGrpSpPr>
          <p:cNvPr id="38" name="Google Shape;38;p59"/>
          <p:cNvGrpSpPr/>
          <p:nvPr/>
        </p:nvGrpSpPr>
        <p:grpSpPr>
          <a:xfrm>
            <a:off x="0" y="5907289"/>
            <a:ext cx="12192000" cy="950711"/>
            <a:chOff x="0" y="5907289"/>
            <a:chExt cx="12192000" cy="950711"/>
          </a:xfrm>
        </p:grpSpPr>
        <p:grpSp>
          <p:nvGrpSpPr>
            <p:cNvPr id="39" name="Google Shape;39;p59"/>
            <p:cNvGrpSpPr/>
            <p:nvPr/>
          </p:nvGrpSpPr>
          <p:grpSpPr>
            <a:xfrm>
              <a:off x="373" y="5907289"/>
              <a:ext cx="12191627" cy="886330"/>
              <a:chOff x="1" y="5737141"/>
              <a:chExt cx="9143720" cy="886330"/>
            </a:xfrm>
          </p:grpSpPr>
          <p:sp>
            <p:nvSpPr>
              <p:cNvPr id="40" name="Google Shape;40;p59"/>
              <p:cNvSpPr/>
              <p:nvPr/>
            </p:nvSpPr>
            <p:spPr>
              <a:xfrm>
                <a:off x="1" y="5737142"/>
                <a:ext cx="3153832" cy="886329"/>
              </a:xfrm>
              <a:custGeom>
                <a:avLst/>
                <a:gdLst/>
                <a:ahLst/>
                <a:cxnLst/>
                <a:rect l="l" t="t" r="r" b="b"/>
                <a:pathLst>
                  <a:path w="1460" h="410" extrusionOk="0">
                    <a:moveTo>
                      <a:pt x="0" y="410"/>
                    </a:moveTo>
                    <a:cubicBezTo>
                      <a:pt x="0" y="321"/>
                      <a:pt x="0" y="321"/>
                      <a:pt x="0" y="321"/>
                    </a:cubicBezTo>
                    <a:cubicBezTo>
                      <a:pt x="8" y="321"/>
                      <a:pt x="16" y="321"/>
                      <a:pt x="24" y="321"/>
                    </a:cubicBezTo>
                    <a:cubicBezTo>
                      <a:pt x="24" y="326"/>
                      <a:pt x="24" y="330"/>
                      <a:pt x="24" y="335"/>
                    </a:cubicBezTo>
                    <a:cubicBezTo>
                      <a:pt x="30" y="335"/>
                      <a:pt x="37" y="335"/>
                      <a:pt x="43" y="335"/>
                    </a:cubicBezTo>
                    <a:cubicBezTo>
                      <a:pt x="43" y="339"/>
                      <a:pt x="43" y="343"/>
                      <a:pt x="43" y="347"/>
                    </a:cubicBezTo>
                    <a:cubicBezTo>
                      <a:pt x="48" y="347"/>
                      <a:pt x="54" y="347"/>
                      <a:pt x="59" y="347"/>
                    </a:cubicBezTo>
                    <a:cubicBezTo>
                      <a:pt x="59" y="339"/>
                      <a:pt x="59" y="331"/>
                      <a:pt x="59" y="324"/>
                    </a:cubicBezTo>
                    <a:cubicBezTo>
                      <a:pt x="62" y="324"/>
                      <a:pt x="64" y="324"/>
                      <a:pt x="67" y="324"/>
                    </a:cubicBezTo>
                    <a:cubicBezTo>
                      <a:pt x="67" y="323"/>
                      <a:pt x="67" y="322"/>
                      <a:pt x="67" y="321"/>
                    </a:cubicBezTo>
                    <a:cubicBezTo>
                      <a:pt x="69" y="321"/>
                      <a:pt x="71" y="321"/>
                      <a:pt x="73" y="321"/>
                    </a:cubicBezTo>
                    <a:cubicBezTo>
                      <a:pt x="73" y="322"/>
                      <a:pt x="73" y="323"/>
                      <a:pt x="73" y="324"/>
                    </a:cubicBezTo>
                    <a:cubicBezTo>
                      <a:pt x="76" y="324"/>
                      <a:pt x="79" y="324"/>
                      <a:pt x="82" y="324"/>
                    </a:cubicBezTo>
                    <a:cubicBezTo>
                      <a:pt x="82" y="329"/>
                      <a:pt x="82" y="333"/>
                      <a:pt x="82" y="338"/>
                    </a:cubicBezTo>
                    <a:cubicBezTo>
                      <a:pt x="91" y="338"/>
                      <a:pt x="101" y="338"/>
                      <a:pt x="110" y="338"/>
                    </a:cubicBezTo>
                    <a:cubicBezTo>
                      <a:pt x="110" y="340"/>
                      <a:pt x="110" y="342"/>
                      <a:pt x="110" y="344"/>
                    </a:cubicBezTo>
                    <a:cubicBezTo>
                      <a:pt x="111" y="344"/>
                      <a:pt x="113" y="344"/>
                      <a:pt x="114" y="344"/>
                    </a:cubicBezTo>
                    <a:cubicBezTo>
                      <a:pt x="114" y="347"/>
                      <a:pt x="114" y="349"/>
                      <a:pt x="114" y="352"/>
                    </a:cubicBezTo>
                    <a:cubicBezTo>
                      <a:pt x="117" y="352"/>
                      <a:pt x="121" y="352"/>
                      <a:pt x="124" y="352"/>
                    </a:cubicBezTo>
                    <a:cubicBezTo>
                      <a:pt x="124" y="351"/>
                      <a:pt x="124" y="350"/>
                      <a:pt x="124" y="350"/>
                    </a:cubicBezTo>
                    <a:cubicBezTo>
                      <a:pt x="126" y="350"/>
                      <a:pt x="128" y="350"/>
                      <a:pt x="130" y="350"/>
                    </a:cubicBezTo>
                    <a:cubicBezTo>
                      <a:pt x="130" y="350"/>
                      <a:pt x="130" y="351"/>
                      <a:pt x="130" y="352"/>
                    </a:cubicBezTo>
                    <a:cubicBezTo>
                      <a:pt x="134" y="352"/>
                      <a:pt x="139" y="352"/>
                      <a:pt x="144" y="352"/>
                    </a:cubicBezTo>
                    <a:cubicBezTo>
                      <a:pt x="144" y="354"/>
                      <a:pt x="144" y="356"/>
                      <a:pt x="144" y="358"/>
                    </a:cubicBezTo>
                    <a:cubicBezTo>
                      <a:pt x="148" y="358"/>
                      <a:pt x="152" y="358"/>
                      <a:pt x="156" y="358"/>
                    </a:cubicBezTo>
                    <a:cubicBezTo>
                      <a:pt x="156" y="357"/>
                      <a:pt x="156" y="357"/>
                      <a:pt x="156" y="356"/>
                    </a:cubicBezTo>
                    <a:cubicBezTo>
                      <a:pt x="158" y="356"/>
                      <a:pt x="160" y="356"/>
                      <a:pt x="162" y="356"/>
                    </a:cubicBezTo>
                    <a:cubicBezTo>
                      <a:pt x="162" y="357"/>
                      <a:pt x="162" y="357"/>
                      <a:pt x="162" y="358"/>
                    </a:cubicBezTo>
                    <a:cubicBezTo>
                      <a:pt x="166" y="358"/>
                      <a:pt x="170" y="358"/>
                      <a:pt x="173" y="358"/>
                    </a:cubicBezTo>
                    <a:cubicBezTo>
                      <a:pt x="173" y="240"/>
                      <a:pt x="173" y="240"/>
                      <a:pt x="173" y="240"/>
                    </a:cubicBezTo>
                    <a:cubicBezTo>
                      <a:pt x="186" y="240"/>
                      <a:pt x="186" y="240"/>
                      <a:pt x="186" y="240"/>
                    </a:cubicBezTo>
                    <a:cubicBezTo>
                      <a:pt x="186" y="236"/>
                      <a:pt x="186" y="236"/>
                      <a:pt x="186" y="236"/>
                    </a:cubicBezTo>
                    <a:cubicBezTo>
                      <a:pt x="214" y="241"/>
                      <a:pt x="214" y="241"/>
                      <a:pt x="214" y="241"/>
                    </a:cubicBezTo>
                    <a:cubicBezTo>
                      <a:pt x="214" y="259"/>
                      <a:pt x="214" y="277"/>
                      <a:pt x="214" y="295"/>
                    </a:cubicBezTo>
                    <a:cubicBezTo>
                      <a:pt x="218" y="295"/>
                      <a:pt x="222" y="295"/>
                      <a:pt x="225" y="295"/>
                    </a:cubicBezTo>
                    <a:cubicBezTo>
                      <a:pt x="226" y="295"/>
                      <a:pt x="226" y="294"/>
                      <a:pt x="227" y="293"/>
                    </a:cubicBezTo>
                    <a:cubicBezTo>
                      <a:pt x="228" y="293"/>
                      <a:pt x="230" y="293"/>
                      <a:pt x="231" y="293"/>
                    </a:cubicBezTo>
                    <a:cubicBezTo>
                      <a:pt x="232" y="294"/>
                      <a:pt x="232" y="295"/>
                      <a:pt x="233" y="295"/>
                    </a:cubicBezTo>
                    <a:cubicBezTo>
                      <a:pt x="237" y="295"/>
                      <a:pt x="242" y="295"/>
                      <a:pt x="246" y="295"/>
                    </a:cubicBezTo>
                    <a:cubicBezTo>
                      <a:pt x="246" y="306"/>
                      <a:pt x="246" y="316"/>
                      <a:pt x="246" y="326"/>
                    </a:cubicBezTo>
                    <a:cubicBezTo>
                      <a:pt x="250" y="326"/>
                      <a:pt x="253" y="326"/>
                      <a:pt x="257" y="326"/>
                    </a:cubicBezTo>
                    <a:cubicBezTo>
                      <a:pt x="257" y="309"/>
                      <a:pt x="257" y="291"/>
                      <a:pt x="257" y="273"/>
                    </a:cubicBezTo>
                    <a:cubicBezTo>
                      <a:pt x="259" y="273"/>
                      <a:pt x="261" y="273"/>
                      <a:pt x="262" y="273"/>
                    </a:cubicBezTo>
                    <a:cubicBezTo>
                      <a:pt x="262" y="272"/>
                      <a:pt x="262" y="270"/>
                      <a:pt x="262" y="269"/>
                    </a:cubicBezTo>
                    <a:cubicBezTo>
                      <a:pt x="274" y="269"/>
                      <a:pt x="286" y="269"/>
                      <a:pt x="298" y="269"/>
                    </a:cubicBezTo>
                    <a:cubicBezTo>
                      <a:pt x="299" y="270"/>
                      <a:pt x="300" y="271"/>
                      <a:pt x="301" y="272"/>
                    </a:cubicBezTo>
                    <a:cubicBezTo>
                      <a:pt x="301" y="300"/>
                      <a:pt x="301" y="327"/>
                      <a:pt x="301" y="355"/>
                    </a:cubicBezTo>
                    <a:cubicBezTo>
                      <a:pt x="303" y="355"/>
                      <a:pt x="306" y="355"/>
                      <a:pt x="309" y="355"/>
                    </a:cubicBezTo>
                    <a:cubicBezTo>
                      <a:pt x="309" y="357"/>
                      <a:pt x="309" y="359"/>
                      <a:pt x="309" y="361"/>
                    </a:cubicBezTo>
                    <a:cubicBezTo>
                      <a:pt x="311" y="361"/>
                      <a:pt x="314" y="361"/>
                      <a:pt x="316" y="361"/>
                    </a:cubicBezTo>
                    <a:cubicBezTo>
                      <a:pt x="316" y="354"/>
                      <a:pt x="316" y="347"/>
                      <a:pt x="316" y="340"/>
                    </a:cubicBezTo>
                    <a:cubicBezTo>
                      <a:pt x="319" y="340"/>
                      <a:pt x="323" y="340"/>
                      <a:pt x="326" y="340"/>
                    </a:cubicBezTo>
                    <a:cubicBezTo>
                      <a:pt x="326" y="339"/>
                      <a:pt x="326" y="338"/>
                      <a:pt x="326" y="337"/>
                    </a:cubicBezTo>
                    <a:cubicBezTo>
                      <a:pt x="330" y="337"/>
                      <a:pt x="333" y="337"/>
                      <a:pt x="337" y="337"/>
                    </a:cubicBezTo>
                    <a:cubicBezTo>
                      <a:pt x="337" y="338"/>
                      <a:pt x="337" y="339"/>
                      <a:pt x="337" y="340"/>
                    </a:cubicBezTo>
                    <a:cubicBezTo>
                      <a:pt x="339" y="340"/>
                      <a:pt x="341" y="340"/>
                      <a:pt x="343" y="340"/>
                    </a:cubicBezTo>
                    <a:cubicBezTo>
                      <a:pt x="344" y="338"/>
                      <a:pt x="344" y="337"/>
                      <a:pt x="344" y="336"/>
                    </a:cubicBezTo>
                    <a:cubicBezTo>
                      <a:pt x="345" y="336"/>
                      <a:pt x="346" y="336"/>
                      <a:pt x="347" y="336"/>
                    </a:cubicBezTo>
                    <a:cubicBezTo>
                      <a:pt x="347" y="337"/>
                      <a:pt x="348" y="338"/>
                      <a:pt x="348" y="339"/>
                    </a:cubicBezTo>
                    <a:cubicBezTo>
                      <a:pt x="349" y="339"/>
                      <a:pt x="350" y="339"/>
                      <a:pt x="352" y="339"/>
                    </a:cubicBezTo>
                    <a:cubicBezTo>
                      <a:pt x="352" y="328"/>
                      <a:pt x="352" y="316"/>
                      <a:pt x="352" y="304"/>
                    </a:cubicBezTo>
                    <a:cubicBezTo>
                      <a:pt x="362" y="304"/>
                      <a:pt x="373" y="304"/>
                      <a:pt x="384" y="304"/>
                    </a:cubicBezTo>
                    <a:cubicBezTo>
                      <a:pt x="385" y="265"/>
                      <a:pt x="387" y="226"/>
                      <a:pt x="388" y="187"/>
                    </a:cubicBezTo>
                    <a:cubicBezTo>
                      <a:pt x="384" y="186"/>
                      <a:pt x="372" y="182"/>
                      <a:pt x="382" y="177"/>
                    </a:cubicBezTo>
                    <a:cubicBezTo>
                      <a:pt x="381" y="176"/>
                      <a:pt x="380" y="175"/>
                      <a:pt x="379" y="175"/>
                    </a:cubicBezTo>
                    <a:cubicBezTo>
                      <a:pt x="379" y="168"/>
                      <a:pt x="379" y="168"/>
                      <a:pt x="383" y="164"/>
                    </a:cubicBezTo>
                    <a:cubicBezTo>
                      <a:pt x="383" y="162"/>
                      <a:pt x="383" y="159"/>
                      <a:pt x="383" y="156"/>
                    </a:cubicBezTo>
                    <a:cubicBezTo>
                      <a:pt x="385" y="156"/>
                      <a:pt x="388" y="156"/>
                      <a:pt x="390" y="156"/>
                    </a:cubicBezTo>
                    <a:cubicBezTo>
                      <a:pt x="390" y="152"/>
                      <a:pt x="390" y="149"/>
                      <a:pt x="390" y="146"/>
                    </a:cubicBezTo>
                    <a:cubicBezTo>
                      <a:pt x="390" y="145"/>
                      <a:pt x="391" y="145"/>
                      <a:pt x="391" y="144"/>
                    </a:cubicBezTo>
                    <a:cubicBezTo>
                      <a:pt x="391" y="132"/>
                      <a:pt x="391" y="120"/>
                      <a:pt x="391" y="108"/>
                    </a:cubicBezTo>
                    <a:cubicBezTo>
                      <a:pt x="391" y="107"/>
                      <a:pt x="390" y="106"/>
                      <a:pt x="390" y="105"/>
                    </a:cubicBezTo>
                    <a:cubicBezTo>
                      <a:pt x="391" y="104"/>
                      <a:pt x="392" y="103"/>
                      <a:pt x="393" y="102"/>
                    </a:cubicBezTo>
                    <a:cubicBezTo>
                      <a:pt x="393" y="93"/>
                      <a:pt x="393" y="84"/>
                      <a:pt x="393" y="75"/>
                    </a:cubicBezTo>
                    <a:cubicBezTo>
                      <a:pt x="393" y="75"/>
                      <a:pt x="394" y="74"/>
                      <a:pt x="394" y="73"/>
                    </a:cubicBezTo>
                    <a:cubicBezTo>
                      <a:pt x="394" y="65"/>
                      <a:pt x="394" y="56"/>
                      <a:pt x="394" y="47"/>
                    </a:cubicBezTo>
                    <a:cubicBezTo>
                      <a:pt x="394" y="47"/>
                      <a:pt x="395" y="46"/>
                      <a:pt x="395" y="46"/>
                    </a:cubicBezTo>
                    <a:cubicBezTo>
                      <a:pt x="395" y="43"/>
                      <a:pt x="395" y="41"/>
                      <a:pt x="395" y="38"/>
                    </a:cubicBezTo>
                    <a:cubicBezTo>
                      <a:pt x="395" y="38"/>
                      <a:pt x="395" y="37"/>
                      <a:pt x="396" y="37"/>
                    </a:cubicBezTo>
                    <a:cubicBezTo>
                      <a:pt x="396" y="32"/>
                      <a:pt x="396" y="28"/>
                      <a:pt x="396" y="23"/>
                    </a:cubicBezTo>
                    <a:cubicBezTo>
                      <a:pt x="396" y="23"/>
                      <a:pt x="396" y="23"/>
                      <a:pt x="396" y="23"/>
                    </a:cubicBezTo>
                    <a:cubicBezTo>
                      <a:pt x="396" y="28"/>
                      <a:pt x="396" y="32"/>
                      <a:pt x="396" y="37"/>
                    </a:cubicBezTo>
                    <a:cubicBezTo>
                      <a:pt x="397" y="37"/>
                      <a:pt x="397" y="38"/>
                      <a:pt x="397" y="38"/>
                    </a:cubicBezTo>
                    <a:cubicBezTo>
                      <a:pt x="397" y="41"/>
                      <a:pt x="397" y="43"/>
                      <a:pt x="397" y="46"/>
                    </a:cubicBezTo>
                    <a:cubicBezTo>
                      <a:pt x="398" y="46"/>
                      <a:pt x="398" y="47"/>
                      <a:pt x="398" y="47"/>
                    </a:cubicBezTo>
                    <a:cubicBezTo>
                      <a:pt x="398" y="56"/>
                      <a:pt x="398" y="65"/>
                      <a:pt x="398" y="73"/>
                    </a:cubicBezTo>
                    <a:cubicBezTo>
                      <a:pt x="399" y="74"/>
                      <a:pt x="399" y="74"/>
                      <a:pt x="399" y="75"/>
                    </a:cubicBezTo>
                    <a:cubicBezTo>
                      <a:pt x="399" y="84"/>
                      <a:pt x="399" y="93"/>
                      <a:pt x="399" y="102"/>
                    </a:cubicBezTo>
                    <a:cubicBezTo>
                      <a:pt x="400" y="103"/>
                      <a:pt x="401" y="104"/>
                      <a:pt x="402" y="105"/>
                    </a:cubicBezTo>
                    <a:cubicBezTo>
                      <a:pt x="402" y="106"/>
                      <a:pt x="401" y="107"/>
                      <a:pt x="401" y="108"/>
                    </a:cubicBezTo>
                    <a:cubicBezTo>
                      <a:pt x="401" y="120"/>
                      <a:pt x="401" y="132"/>
                      <a:pt x="401" y="144"/>
                    </a:cubicBezTo>
                    <a:cubicBezTo>
                      <a:pt x="401" y="145"/>
                      <a:pt x="402" y="145"/>
                      <a:pt x="402" y="146"/>
                    </a:cubicBezTo>
                    <a:cubicBezTo>
                      <a:pt x="402" y="149"/>
                      <a:pt x="402" y="152"/>
                      <a:pt x="402" y="156"/>
                    </a:cubicBezTo>
                    <a:cubicBezTo>
                      <a:pt x="405" y="156"/>
                      <a:pt x="407" y="156"/>
                      <a:pt x="409" y="156"/>
                    </a:cubicBezTo>
                    <a:cubicBezTo>
                      <a:pt x="409" y="159"/>
                      <a:pt x="409" y="162"/>
                      <a:pt x="409" y="164"/>
                    </a:cubicBezTo>
                    <a:cubicBezTo>
                      <a:pt x="414" y="168"/>
                      <a:pt x="413" y="169"/>
                      <a:pt x="413" y="175"/>
                    </a:cubicBezTo>
                    <a:cubicBezTo>
                      <a:pt x="412" y="175"/>
                      <a:pt x="411" y="176"/>
                      <a:pt x="410" y="177"/>
                    </a:cubicBezTo>
                    <a:cubicBezTo>
                      <a:pt x="421" y="181"/>
                      <a:pt x="409" y="187"/>
                      <a:pt x="404" y="187"/>
                    </a:cubicBezTo>
                    <a:cubicBezTo>
                      <a:pt x="407" y="254"/>
                      <a:pt x="409" y="320"/>
                      <a:pt x="412" y="387"/>
                    </a:cubicBezTo>
                    <a:cubicBezTo>
                      <a:pt x="414" y="387"/>
                      <a:pt x="415" y="387"/>
                      <a:pt x="417" y="387"/>
                    </a:cubicBezTo>
                    <a:cubicBezTo>
                      <a:pt x="417" y="383"/>
                      <a:pt x="417" y="379"/>
                      <a:pt x="417" y="375"/>
                    </a:cubicBezTo>
                    <a:cubicBezTo>
                      <a:pt x="423" y="375"/>
                      <a:pt x="430" y="375"/>
                      <a:pt x="436" y="375"/>
                    </a:cubicBezTo>
                    <a:cubicBezTo>
                      <a:pt x="436" y="380"/>
                      <a:pt x="436" y="384"/>
                      <a:pt x="436" y="389"/>
                    </a:cubicBezTo>
                    <a:cubicBezTo>
                      <a:pt x="437" y="389"/>
                      <a:pt x="438" y="389"/>
                      <a:pt x="439" y="389"/>
                    </a:cubicBezTo>
                    <a:cubicBezTo>
                      <a:pt x="439" y="382"/>
                      <a:pt x="439" y="376"/>
                      <a:pt x="439" y="369"/>
                    </a:cubicBezTo>
                    <a:cubicBezTo>
                      <a:pt x="440" y="369"/>
                      <a:pt x="441" y="369"/>
                      <a:pt x="442" y="369"/>
                    </a:cubicBezTo>
                    <a:cubicBezTo>
                      <a:pt x="442" y="376"/>
                      <a:pt x="442" y="382"/>
                      <a:pt x="442" y="388"/>
                    </a:cubicBezTo>
                    <a:cubicBezTo>
                      <a:pt x="443" y="388"/>
                      <a:pt x="444" y="388"/>
                      <a:pt x="445" y="388"/>
                    </a:cubicBezTo>
                    <a:cubicBezTo>
                      <a:pt x="445" y="385"/>
                      <a:pt x="445" y="381"/>
                      <a:pt x="445" y="378"/>
                    </a:cubicBezTo>
                    <a:cubicBezTo>
                      <a:pt x="445" y="378"/>
                      <a:pt x="446" y="378"/>
                      <a:pt x="446" y="378"/>
                    </a:cubicBezTo>
                    <a:cubicBezTo>
                      <a:pt x="446" y="381"/>
                      <a:pt x="446" y="384"/>
                      <a:pt x="446" y="388"/>
                    </a:cubicBezTo>
                    <a:cubicBezTo>
                      <a:pt x="450" y="388"/>
                      <a:pt x="454" y="388"/>
                      <a:pt x="458" y="387"/>
                    </a:cubicBezTo>
                    <a:cubicBezTo>
                      <a:pt x="458" y="384"/>
                      <a:pt x="458" y="380"/>
                      <a:pt x="458" y="376"/>
                    </a:cubicBezTo>
                    <a:cubicBezTo>
                      <a:pt x="460" y="376"/>
                      <a:pt x="463" y="376"/>
                      <a:pt x="465" y="376"/>
                    </a:cubicBezTo>
                    <a:cubicBezTo>
                      <a:pt x="465" y="375"/>
                      <a:pt x="465" y="374"/>
                      <a:pt x="465" y="373"/>
                    </a:cubicBezTo>
                    <a:cubicBezTo>
                      <a:pt x="468" y="373"/>
                      <a:pt x="471" y="373"/>
                      <a:pt x="473" y="373"/>
                    </a:cubicBezTo>
                    <a:cubicBezTo>
                      <a:pt x="473" y="374"/>
                      <a:pt x="473" y="374"/>
                      <a:pt x="473" y="375"/>
                    </a:cubicBezTo>
                    <a:cubicBezTo>
                      <a:pt x="475" y="375"/>
                      <a:pt x="477" y="375"/>
                      <a:pt x="479" y="375"/>
                    </a:cubicBezTo>
                    <a:cubicBezTo>
                      <a:pt x="479" y="374"/>
                      <a:pt x="479" y="374"/>
                      <a:pt x="479" y="373"/>
                    </a:cubicBezTo>
                    <a:cubicBezTo>
                      <a:pt x="497" y="373"/>
                      <a:pt x="515" y="373"/>
                      <a:pt x="533" y="373"/>
                    </a:cubicBezTo>
                    <a:cubicBezTo>
                      <a:pt x="533" y="372"/>
                      <a:pt x="533" y="371"/>
                      <a:pt x="533" y="370"/>
                    </a:cubicBezTo>
                    <a:cubicBezTo>
                      <a:pt x="534" y="370"/>
                      <a:pt x="536" y="370"/>
                      <a:pt x="537" y="370"/>
                    </a:cubicBezTo>
                    <a:cubicBezTo>
                      <a:pt x="537" y="371"/>
                      <a:pt x="537" y="372"/>
                      <a:pt x="537" y="373"/>
                    </a:cubicBezTo>
                    <a:cubicBezTo>
                      <a:pt x="538" y="373"/>
                      <a:pt x="540" y="373"/>
                      <a:pt x="541" y="373"/>
                    </a:cubicBezTo>
                    <a:cubicBezTo>
                      <a:pt x="541" y="374"/>
                      <a:pt x="541" y="376"/>
                      <a:pt x="541" y="377"/>
                    </a:cubicBezTo>
                    <a:cubicBezTo>
                      <a:pt x="542" y="377"/>
                      <a:pt x="543" y="377"/>
                      <a:pt x="544" y="377"/>
                    </a:cubicBezTo>
                    <a:cubicBezTo>
                      <a:pt x="544" y="377"/>
                      <a:pt x="544" y="376"/>
                      <a:pt x="544" y="375"/>
                    </a:cubicBezTo>
                    <a:cubicBezTo>
                      <a:pt x="545" y="375"/>
                      <a:pt x="546" y="375"/>
                      <a:pt x="547" y="375"/>
                    </a:cubicBezTo>
                    <a:cubicBezTo>
                      <a:pt x="547" y="376"/>
                      <a:pt x="547" y="377"/>
                      <a:pt x="547" y="377"/>
                    </a:cubicBezTo>
                    <a:cubicBezTo>
                      <a:pt x="550" y="377"/>
                      <a:pt x="553" y="377"/>
                      <a:pt x="556" y="377"/>
                    </a:cubicBezTo>
                    <a:cubicBezTo>
                      <a:pt x="556" y="376"/>
                      <a:pt x="556" y="375"/>
                      <a:pt x="556" y="374"/>
                    </a:cubicBezTo>
                    <a:cubicBezTo>
                      <a:pt x="558" y="374"/>
                      <a:pt x="560" y="374"/>
                      <a:pt x="562" y="374"/>
                    </a:cubicBezTo>
                    <a:cubicBezTo>
                      <a:pt x="562" y="379"/>
                      <a:pt x="562" y="385"/>
                      <a:pt x="562" y="390"/>
                    </a:cubicBezTo>
                    <a:cubicBezTo>
                      <a:pt x="563" y="390"/>
                      <a:pt x="563" y="390"/>
                      <a:pt x="564" y="390"/>
                    </a:cubicBezTo>
                    <a:cubicBezTo>
                      <a:pt x="564" y="389"/>
                      <a:pt x="564" y="387"/>
                      <a:pt x="564" y="386"/>
                    </a:cubicBezTo>
                    <a:cubicBezTo>
                      <a:pt x="565" y="386"/>
                      <a:pt x="567" y="386"/>
                      <a:pt x="568" y="386"/>
                    </a:cubicBezTo>
                    <a:cubicBezTo>
                      <a:pt x="568" y="387"/>
                      <a:pt x="568" y="389"/>
                      <a:pt x="568" y="390"/>
                    </a:cubicBezTo>
                    <a:cubicBezTo>
                      <a:pt x="571" y="390"/>
                      <a:pt x="575" y="390"/>
                      <a:pt x="578" y="390"/>
                    </a:cubicBezTo>
                    <a:cubicBezTo>
                      <a:pt x="578" y="382"/>
                      <a:pt x="578" y="382"/>
                      <a:pt x="578" y="382"/>
                    </a:cubicBezTo>
                    <a:cubicBezTo>
                      <a:pt x="588" y="379"/>
                      <a:pt x="588" y="379"/>
                      <a:pt x="588" y="379"/>
                    </a:cubicBezTo>
                    <a:cubicBezTo>
                      <a:pt x="588" y="374"/>
                      <a:pt x="589" y="368"/>
                      <a:pt x="589" y="362"/>
                    </a:cubicBezTo>
                    <a:cubicBezTo>
                      <a:pt x="590" y="362"/>
                      <a:pt x="591" y="362"/>
                      <a:pt x="592" y="362"/>
                    </a:cubicBezTo>
                    <a:cubicBezTo>
                      <a:pt x="592" y="368"/>
                      <a:pt x="593" y="374"/>
                      <a:pt x="593" y="379"/>
                    </a:cubicBezTo>
                    <a:cubicBezTo>
                      <a:pt x="594" y="379"/>
                      <a:pt x="596" y="379"/>
                      <a:pt x="597" y="379"/>
                    </a:cubicBezTo>
                    <a:cubicBezTo>
                      <a:pt x="597" y="374"/>
                      <a:pt x="597" y="368"/>
                      <a:pt x="598" y="362"/>
                    </a:cubicBezTo>
                    <a:cubicBezTo>
                      <a:pt x="599" y="362"/>
                      <a:pt x="600" y="362"/>
                      <a:pt x="601" y="362"/>
                    </a:cubicBezTo>
                    <a:cubicBezTo>
                      <a:pt x="601" y="367"/>
                      <a:pt x="602" y="372"/>
                      <a:pt x="602" y="377"/>
                    </a:cubicBezTo>
                    <a:cubicBezTo>
                      <a:pt x="603" y="377"/>
                      <a:pt x="604" y="377"/>
                      <a:pt x="606" y="377"/>
                    </a:cubicBezTo>
                    <a:cubicBezTo>
                      <a:pt x="606" y="378"/>
                      <a:pt x="606" y="378"/>
                      <a:pt x="606" y="379"/>
                    </a:cubicBezTo>
                    <a:cubicBezTo>
                      <a:pt x="607" y="379"/>
                      <a:pt x="609" y="379"/>
                      <a:pt x="610" y="379"/>
                    </a:cubicBezTo>
                    <a:cubicBezTo>
                      <a:pt x="610" y="378"/>
                      <a:pt x="610" y="378"/>
                      <a:pt x="610" y="377"/>
                    </a:cubicBezTo>
                    <a:cubicBezTo>
                      <a:pt x="612" y="377"/>
                      <a:pt x="613" y="377"/>
                      <a:pt x="615" y="377"/>
                    </a:cubicBezTo>
                    <a:cubicBezTo>
                      <a:pt x="615" y="379"/>
                      <a:pt x="615" y="380"/>
                      <a:pt x="615" y="381"/>
                    </a:cubicBezTo>
                    <a:cubicBezTo>
                      <a:pt x="616" y="382"/>
                      <a:pt x="617" y="382"/>
                      <a:pt x="617" y="382"/>
                    </a:cubicBezTo>
                    <a:cubicBezTo>
                      <a:pt x="617" y="383"/>
                      <a:pt x="617" y="384"/>
                      <a:pt x="617" y="385"/>
                    </a:cubicBezTo>
                    <a:cubicBezTo>
                      <a:pt x="617" y="385"/>
                      <a:pt x="617" y="385"/>
                      <a:pt x="617" y="385"/>
                    </a:cubicBezTo>
                    <a:cubicBezTo>
                      <a:pt x="617" y="387"/>
                      <a:pt x="617" y="389"/>
                      <a:pt x="617" y="391"/>
                    </a:cubicBezTo>
                    <a:cubicBezTo>
                      <a:pt x="620" y="391"/>
                      <a:pt x="624" y="391"/>
                      <a:pt x="628" y="391"/>
                    </a:cubicBezTo>
                    <a:cubicBezTo>
                      <a:pt x="628" y="386"/>
                      <a:pt x="628" y="381"/>
                      <a:pt x="628" y="375"/>
                    </a:cubicBezTo>
                    <a:cubicBezTo>
                      <a:pt x="627" y="375"/>
                      <a:pt x="626" y="375"/>
                      <a:pt x="625" y="375"/>
                    </a:cubicBezTo>
                    <a:cubicBezTo>
                      <a:pt x="625" y="374"/>
                      <a:pt x="625" y="374"/>
                      <a:pt x="625" y="373"/>
                    </a:cubicBezTo>
                    <a:cubicBezTo>
                      <a:pt x="627" y="373"/>
                      <a:pt x="629" y="373"/>
                      <a:pt x="630" y="373"/>
                    </a:cubicBezTo>
                    <a:cubicBezTo>
                      <a:pt x="630" y="370"/>
                      <a:pt x="630" y="368"/>
                      <a:pt x="630" y="365"/>
                    </a:cubicBezTo>
                    <a:cubicBezTo>
                      <a:pt x="643" y="365"/>
                      <a:pt x="656" y="365"/>
                      <a:pt x="668" y="365"/>
                    </a:cubicBezTo>
                    <a:cubicBezTo>
                      <a:pt x="668" y="368"/>
                      <a:pt x="668" y="370"/>
                      <a:pt x="668" y="373"/>
                    </a:cubicBezTo>
                    <a:cubicBezTo>
                      <a:pt x="672" y="373"/>
                      <a:pt x="676" y="373"/>
                      <a:pt x="679" y="372"/>
                    </a:cubicBezTo>
                    <a:cubicBezTo>
                      <a:pt x="679" y="370"/>
                      <a:pt x="679" y="367"/>
                      <a:pt x="679" y="364"/>
                    </a:cubicBezTo>
                    <a:cubicBezTo>
                      <a:pt x="681" y="364"/>
                      <a:pt x="682" y="364"/>
                      <a:pt x="683" y="364"/>
                    </a:cubicBezTo>
                    <a:cubicBezTo>
                      <a:pt x="683" y="360"/>
                      <a:pt x="683" y="355"/>
                      <a:pt x="683" y="350"/>
                    </a:cubicBezTo>
                    <a:cubicBezTo>
                      <a:pt x="685" y="350"/>
                      <a:pt x="687" y="350"/>
                      <a:pt x="688" y="350"/>
                    </a:cubicBezTo>
                    <a:cubicBezTo>
                      <a:pt x="689" y="350"/>
                      <a:pt x="689" y="349"/>
                      <a:pt x="690" y="349"/>
                    </a:cubicBezTo>
                    <a:cubicBezTo>
                      <a:pt x="691" y="349"/>
                      <a:pt x="693" y="349"/>
                      <a:pt x="695" y="349"/>
                    </a:cubicBezTo>
                    <a:cubicBezTo>
                      <a:pt x="695" y="349"/>
                      <a:pt x="696" y="350"/>
                      <a:pt x="696" y="350"/>
                    </a:cubicBezTo>
                    <a:cubicBezTo>
                      <a:pt x="698" y="350"/>
                      <a:pt x="700" y="350"/>
                      <a:pt x="702" y="350"/>
                    </a:cubicBezTo>
                    <a:cubicBezTo>
                      <a:pt x="702" y="355"/>
                      <a:pt x="702" y="359"/>
                      <a:pt x="702" y="364"/>
                    </a:cubicBezTo>
                    <a:cubicBezTo>
                      <a:pt x="707" y="364"/>
                      <a:pt x="712" y="364"/>
                      <a:pt x="717" y="364"/>
                    </a:cubicBezTo>
                    <a:cubicBezTo>
                      <a:pt x="717" y="362"/>
                      <a:pt x="717" y="360"/>
                      <a:pt x="717" y="358"/>
                    </a:cubicBezTo>
                    <a:cubicBezTo>
                      <a:pt x="718" y="358"/>
                      <a:pt x="718" y="358"/>
                      <a:pt x="719" y="358"/>
                    </a:cubicBezTo>
                    <a:cubicBezTo>
                      <a:pt x="719" y="360"/>
                      <a:pt x="719" y="362"/>
                      <a:pt x="719" y="364"/>
                    </a:cubicBezTo>
                    <a:cubicBezTo>
                      <a:pt x="725" y="364"/>
                      <a:pt x="725" y="364"/>
                      <a:pt x="725" y="364"/>
                    </a:cubicBezTo>
                    <a:cubicBezTo>
                      <a:pt x="725" y="300"/>
                      <a:pt x="725" y="300"/>
                      <a:pt x="725" y="300"/>
                    </a:cubicBezTo>
                    <a:cubicBezTo>
                      <a:pt x="744" y="300"/>
                      <a:pt x="744" y="300"/>
                      <a:pt x="744" y="300"/>
                    </a:cubicBezTo>
                    <a:cubicBezTo>
                      <a:pt x="744" y="295"/>
                      <a:pt x="744" y="295"/>
                      <a:pt x="744" y="295"/>
                    </a:cubicBezTo>
                    <a:cubicBezTo>
                      <a:pt x="747" y="295"/>
                      <a:pt x="747" y="295"/>
                      <a:pt x="747" y="295"/>
                    </a:cubicBezTo>
                    <a:cubicBezTo>
                      <a:pt x="747" y="298"/>
                      <a:pt x="747" y="298"/>
                      <a:pt x="747" y="298"/>
                    </a:cubicBezTo>
                    <a:cubicBezTo>
                      <a:pt x="756" y="298"/>
                      <a:pt x="756" y="298"/>
                      <a:pt x="756" y="298"/>
                    </a:cubicBezTo>
                    <a:cubicBezTo>
                      <a:pt x="756" y="295"/>
                      <a:pt x="756" y="295"/>
                      <a:pt x="756" y="295"/>
                    </a:cubicBezTo>
                    <a:cubicBezTo>
                      <a:pt x="758" y="295"/>
                      <a:pt x="758" y="295"/>
                      <a:pt x="758" y="295"/>
                    </a:cubicBezTo>
                    <a:cubicBezTo>
                      <a:pt x="758" y="302"/>
                      <a:pt x="758" y="302"/>
                      <a:pt x="758" y="302"/>
                    </a:cubicBezTo>
                    <a:cubicBezTo>
                      <a:pt x="761" y="302"/>
                      <a:pt x="761" y="302"/>
                      <a:pt x="761" y="302"/>
                    </a:cubicBezTo>
                    <a:cubicBezTo>
                      <a:pt x="761" y="308"/>
                      <a:pt x="761" y="308"/>
                      <a:pt x="761" y="308"/>
                    </a:cubicBezTo>
                    <a:cubicBezTo>
                      <a:pt x="772" y="308"/>
                      <a:pt x="772" y="308"/>
                      <a:pt x="772" y="308"/>
                    </a:cubicBezTo>
                    <a:cubicBezTo>
                      <a:pt x="772" y="323"/>
                      <a:pt x="772" y="323"/>
                      <a:pt x="772" y="323"/>
                    </a:cubicBezTo>
                    <a:cubicBezTo>
                      <a:pt x="773" y="323"/>
                      <a:pt x="773" y="323"/>
                      <a:pt x="773" y="323"/>
                    </a:cubicBezTo>
                    <a:cubicBezTo>
                      <a:pt x="773" y="313"/>
                      <a:pt x="773" y="313"/>
                      <a:pt x="773" y="313"/>
                    </a:cubicBezTo>
                    <a:cubicBezTo>
                      <a:pt x="778" y="313"/>
                      <a:pt x="778" y="313"/>
                      <a:pt x="778" y="313"/>
                    </a:cubicBezTo>
                    <a:cubicBezTo>
                      <a:pt x="778" y="330"/>
                      <a:pt x="778" y="330"/>
                      <a:pt x="778" y="330"/>
                    </a:cubicBezTo>
                    <a:cubicBezTo>
                      <a:pt x="793" y="330"/>
                      <a:pt x="793" y="330"/>
                      <a:pt x="793" y="330"/>
                    </a:cubicBezTo>
                    <a:cubicBezTo>
                      <a:pt x="793" y="324"/>
                      <a:pt x="793" y="324"/>
                      <a:pt x="793" y="324"/>
                    </a:cubicBezTo>
                    <a:cubicBezTo>
                      <a:pt x="799" y="324"/>
                      <a:pt x="799" y="324"/>
                      <a:pt x="799" y="324"/>
                    </a:cubicBezTo>
                    <a:cubicBezTo>
                      <a:pt x="799" y="332"/>
                      <a:pt x="799" y="332"/>
                      <a:pt x="799" y="332"/>
                    </a:cubicBezTo>
                    <a:cubicBezTo>
                      <a:pt x="801" y="332"/>
                      <a:pt x="801" y="332"/>
                      <a:pt x="801" y="332"/>
                    </a:cubicBezTo>
                    <a:cubicBezTo>
                      <a:pt x="801" y="324"/>
                      <a:pt x="801" y="324"/>
                      <a:pt x="801" y="324"/>
                    </a:cubicBezTo>
                    <a:cubicBezTo>
                      <a:pt x="808" y="324"/>
                      <a:pt x="808" y="324"/>
                      <a:pt x="808" y="324"/>
                    </a:cubicBezTo>
                    <a:cubicBezTo>
                      <a:pt x="808" y="306"/>
                      <a:pt x="808" y="306"/>
                      <a:pt x="808" y="306"/>
                    </a:cubicBezTo>
                    <a:cubicBezTo>
                      <a:pt x="812" y="306"/>
                      <a:pt x="812" y="306"/>
                      <a:pt x="812" y="306"/>
                    </a:cubicBezTo>
                    <a:cubicBezTo>
                      <a:pt x="817" y="286"/>
                      <a:pt x="817" y="286"/>
                      <a:pt x="817" y="286"/>
                    </a:cubicBezTo>
                    <a:cubicBezTo>
                      <a:pt x="822" y="286"/>
                      <a:pt x="822" y="286"/>
                      <a:pt x="822" y="286"/>
                    </a:cubicBezTo>
                    <a:cubicBezTo>
                      <a:pt x="828" y="306"/>
                      <a:pt x="828" y="306"/>
                      <a:pt x="828" y="306"/>
                    </a:cubicBezTo>
                    <a:cubicBezTo>
                      <a:pt x="832" y="306"/>
                      <a:pt x="832" y="306"/>
                      <a:pt x="832" y="306"/>
                    </a:cubicBezTo>
                    <a:cubicBezTo>
                      <a:pt x="832" y="336"/>
                      <a:pt x="832" y="336"/>
                      <a:pt x="832" y="336"/>
                    </a:cubicBezTo>
                    <a:cubicBezTo>
                      <a:pt x="835" y="336"/>
                      <a:pt x="835" y="336"/>
                      <a:pt x="835" y="336"/>
                    </a:cubicBezTo>
                    <a:cubicBezTo>
                      <a:pt x="835" y="357"/>
                      <a:pt x="835" y="357"/>
                      <a:pt x="835" y="357"/>
                    </a:cubicBezTo>
                    <a:cubicBezTo>
                      <a:pt x="837" y="357"/>
                      <a:pt x="837" y="357"/>
                      <a:pt x="837" y="357"/>
                    </a:cubicBezTo>
                    <a:cubicBezTo>
                      <a:pt x="837" y="350"/>
                      <a:pt x="837" y="350"/>
                      <a:pt x="837" y="350"/>
                    </a:cubicBezTo>
                    <a:cubicBezTo>
                      <a:pt x="840" y="355"/>
                      <a:pt x="840" y="355"/>
                      <a:pt x="840" y="355"/>
                    </a:cubicBezTo>
                    <a:cubicBezTo>
                      <a:pt x="843" y="355"/>
                      <a:pt x="843" y="355"/>
                      <a:pt x="843" y="355"/>
                    </a:cubicBezTo>
                    <a:cubicBezTo>
                      <a:pt x="843" y="315"/>
                      <a:pt x="843" y="315"/>
                      <a:pt x="843" y="315"/>
                    </a:cubicBezTo>
                    <a:cubicBezTo>
                      <a:pt x="857" y="315"/>
                      <a:pt x="857" y="315"/>
                      <a:pt x="857" y="315"/>
                    </a:cubicBezTo>
                    <a:cubicBezTo>
                      <a:pt x="863" y="322"/>
                      <a:pt x="863" y="322"/>
                      <a:pt x="863" y="322"/>
                    </a:cubicBezTo>
                    <a:cubicBezTo>
                      <a:pt x="863" y="315"/>
                      <a:pt x="863" y="315"/>
                      <a:pt x="863" y="315"/>
                    </a:cubicBezTo>
                    <a:cubicBezTo>
                      <a:pt x="864" y="315"/>
                      <a:pt x="864" y="315"/>
                      <a:pt x="864" y="315"/>
                    </a:cubicBezTo>
                    <a:cubicBezTo>
                      <a:pt x="864" y="314"/>
                      <a:pt x="864" y="314"/>
                      <a:pt x="864" y="314"/>
                    </a:cubicBezTo>
                    <a:cubicBezTo>
                      <a:pt x="869" y="314"/>
                      <a:pt x="869" y="314"/>
                      <a:pt x="869" y="314"/>
                    </a:cubicBezTo>
                    <a:cubicBezTo>
                      <a:pt x="869" y="303"/>
                      <a:pt x="869" y="303"/>
                      <a:pt x="869" y="303"/>
                    </a:cubicBezTo>
                    <a:cubicBezTo>
                      <a:pt x="872" y="303"/>
                      <a:pt x="872" y="303"/>
                      <a:pt x="872" y="303"/>
                    </a:cubicBezTo>
                    <a:cubicBezTo>
                      <a:pt x="872" y="297"/>
                      <a:pt x="872" y="297"/>
                      <a:pt x="872" y="297"/>
                    </a:cubicBezTo>
                    <a:cubicBezTo>
                      <a:pt x="873" y="297"/>
                      <a:pt x="873" y="297"/>
                      <a:pt x="873" y="297"/>
                    </a:cubicBezTo>
                    <a:cubicBezTo>
                      <a:pt x="873" y="286"/>
                      <a:pt x="873" y="286"/>
                      <a:pt x="873" y="286"/>
                    </a:cubicBezTo>
                    <a:cubicBezTo>
                      <a:pt x="881" y="286"/>
                      <a:pt x="881" y="286"/>
                      <a:pt x="881" y="286"/>
                    </a:cubicBezTo>
                    <a:cubicBezTo>
                      <a:pt x="881" y="272"/>
                      <a:pt x="881" y="272"/>
                      <a:pt x="881" y="272"/>
                    </a:cubicBezTo>
                    <a:cubicBezTo>
                      <a:pt x="885" y="272"/>
                      <a:pt x="885" y="272"/>
                      <a:pt x="885" y="272"/>
                    </a:cubicBezTo>
                    <a:cubicBezTo>
                      <a:pt x="885" y="269"/>
                      <a:pt x="885" y="269"/>
                      <a:pt x="885" y="269"/>
                    </a:cubicBezTo>
                    <a:cubicBezTo>
                      <a:pt x="888" y="269"/>
                      <a:pt x="888" y="269"/>
                      <a:pt x="888" y="269"/>
                    </a:cubicBezTo>
                    <a:cubicBezTo>
                      <a:pt x="888" y="255"/>
                      <a:pt x="888" y="255"/>
                      <a:pt x="888" y="255"/>
                    </a:cubicBezTo>
                    <a:cubicBezTo>
                      <a:pt x="890" y="255"/>
                      <a:pt x="890" y="255"/>
                      <a:pt x="890" y="255"/>
                    </a:cubicBezTo>
                    <a:cubicBezTo>
                      <a:pt x="890" y="251"/>
                      <a:pt x="890" y="251"/>
                      <a:pt x="890" y="251"/>
                    </a:cubicBezTo>
                    <a:cubicBezTo>
                      <a:pt x="893" y="251"/>
                      <a:pt x="893" y="251"/>
                      <a:pt x="893" y="251"/>
                    </a:cubicBezTo>
                    <a:cubicBezTo>
                      <a:pt x="893" y="237"/>
                      <a:pt x="893" y="237"/>
                      <a:pt x="893" y="237"/>
                    </a:cubicBezTo>
                    <a:cubicBezTo>
                      <a:pt x="906" y="237"/>
                      <a:pt x="906" y="237"/>
                      <a:pt x="906" y="237"/>
                    </a:cubicBezTo>
                    <a:cubicBezTo>
                      <a:pt x="906" y="231"/>
                      <a:pt x="906" y="231"/>
                      <a:pt x="906" y="231"/>
                    </a:cubicBezTo>
                    <a:cubicBezTo>
                      <a:pt x="921" y="231"/>
                      <a:pt x="921" y="231"/>
                      <a:pt x="921" y="231"/>
                    </a:cubicBezTo>
                    <a:cubicBezTo>
                      <a:pt x="921" y="227"/>
                      <a:pt x="921" y="227"/>
                      <a:pt x="921" y="227"/>
                    </a:cubicBezTo>
                    <a:cubicBezTo>
                      <a:pt x="930" y="227"/>
                      <a:pt x="930" y="227"/>
                      <a:pt x="930" y="227"/>
                    </a:cubicBezTo>
                    <a:cubicBezTo>
                      <a:pt x="930" y="231"/>
                      <a:pt x="930" y="231"/>
                      <a:pt x="930" y="231"/>
                    </a:cubicBezTo>
                    <a:cubicBezTo>
                      <a:pt x="932" y="231"/>
                      <a:pt x="932" y="231"/>
                      <a:pt x="932" y="231"/>
                    </a:cubicBezTo>
                    <a:cubicBezTo>
                      <a:pt x="932" y="229"/>
                      <a:pt x="932" y="229"/>
                      <a:pt x="932" y="229"/>
                    </a:cubicBezTo>
                    <a:cubicBezTo>
                      <a:pt x="937" y="229"/>
                      <a:pt x="937" y="229"/>
                      <a:pt x="937" y="229"/>
                    </a:cubicBezTo>
                    <a:cubicBezTo>
                      <a:pt x="937" y="231"/>
                      <a:pt x="937" y="231"/>
                      <a:pt x="937" y="231"/>
                    </a:cubicBezTo>
                    <a:cubicBezTo>
                      <a:pt x="940" y="231"/>
                      <a:pt x="940" y="231"/>
                      <a:pt x="940" y="231"/>
                    </a:cubicBezTo>
                    <a:cubicBezTo>
                      <a:pt x="940" y="227"/>
                      <a:pt x="940" y="227"/>
                      <a:pt x="940" y="227"/>
                    </a:cubicBezTo>
                    <a:cubicBezTo>
                      <a:pt x="947" y="227"/>
                      <a:pt x="947" y="227"/>
                      <a:pt x="947" y="227"/>
                    </a:cubicBezTo>
                    <a:cubicBezTo>
                      <a:pt x="947" y="231"/>
                      <a:pt x="947" y="231"/>
                      <a:pt x="947" y="231"/>
                    </a:cubicBezTo>
                    <a:cubicBezTo>
                      <a:pt x="958" y="231"/>
                      <a:pt x="958" y="231"/>
                      <a:pt x="958" y="231"/>
                    </a:cubicBezTo>
                    <a:cubicBezTo>
                      <a:pt x="958" y="238"/>
                      <a:pt x="958" y="238"/>
                      <a:pt x="958" y="238"/>
                    </a:cubicBezTo>
                    <a:cubicBezTo>
                      <a:pt x="965" y="238"/>
                      <a:pt x="965" y="238"/>
                      <a:pt x="965" y="238"/>
                    </a:cubicBezTo>
                    <a:cubicBezTo>
                      <a:pt x="965" y="276"/>
                      <a:pt x="965" y="276"/>
                      <a:pt x="965" y="276"/>
                    </a:cubicBezTo>
                    <a:cubicBezTo>
                      <a:pt x="968" y="276"/>
                      <a:pt x="968" y="276"/>
                      <a:pt x="968" y="276"/>
                    </a:cubicBezTo>
                    <a:cubicBezTo>
                      <a:pt x="968" y="261"/>
                      <a:pt x="968" y="261"/>
                      <a:pt x="968" y="261"/>
                    </a:cubicBezTo>
                    <a:cubicBezTo>
                      <a:pt x="987" y="261"/>
                      <a:pt x="987" y="261"/>
                      <a:pt x="987" y="261"/>
                    </a:cubicBezTo>
                    <a:cubicBezTo>
                      <a:pt x="987" y="276"/>
                      <a:pt x="987" y="276"/>
                      <a:pt x="987" y="276"/>
                    </a:cubicBezTo>
                    <a:cubicBezTo>
                      <a:pt x="989" y="276"/>
                      <a:pt x="989" y="276"/>
                      <a:pt x="989" y="276"/>
                    </a:cubicBezTo>
                    <a:cubicBezTo>
                      <a:pt x="989" y="316"/>
                      <a:pt x="989" y="316"/>
                      <a:pt x="989" y="316"/>
                    </a:cubicBezTo>
                    <a:cubicBezTo>
                      <a:pt x="992" y="315"/>
                      <a:pt x="992" y="315"/>
                      <a:pt x="992" y="315"/>
                    </a:cubicBezTo>
                    <a:cubicBezTo>
                      <a:pt x="993" y="283"/>
                      <a:pt x="993" y="283"/>
                      <a:pt x="993" y="283"/>
                    </a:cubicBezTo>
                    <a:cubicBezTo>
                      <a:pt x="994" y="315"/>
                      <a:pt x="994" y="315"/>
                      <a:pt x="994" y="315"/>
                    </a:cubicBezTo>
                    <a:cubicBezTo>
                      <a:pt x="997" y="316"/>
                      <a:pt x="997" y="316"/>
                      <a:pt x="997" y="316"/>
                    </a:cubicBezTo>
                    <a:cubicBezTo>
                      <a:pt x="1000" y="335"/>
                      <a:pt x="1000" y="335"/>
                      <a:pt x="1000" y="335"/>
                    </a:cubicBezTo>
                    <a:cubicBezTo>
                      <a:pt x="1008" y="340"/>
                      <a:pt x="1008" y="340"/>
                      <a:pt x="1008" y="340"/>
                    </a:cubicBezTo>
                    <a:cubicBezTo>
                      <a:pt x="1008" y="332"/>
                      <a:pt x="1008" y="332"/>
                      <a:pt x="1008" y="332"/>
                    </a:cubicBezTo>
                    <a:cubicBezTo>
                      <a:pt x="1011" y="332"/>
                      <a:pt x="1011" y="332"/>
                      <a:pt x="1011" y="332"/>
                    </a:cubicBezTo>
                    <a:cubicBezTo>
                      <a:pt x="1011" y="327"/>
                      <a:pt x="1011" y="327"/>
                      <a:pt x="1011" y="327"/>
                    </a:cubicBezTo>
                    <a:cubicBezTo>
                      <a:pt x="1035" y="327"/>
                      <a:pt x="1035" y="327"/>
                      <a:pt x="1035" y="327"/>
                    </a:cubicBezTo>
                    <a:cubicBezTo>
                      <a:pt x="1035" y="329"/>
                      <a:pt x="1035" y="329"/>
                      <a:pt x="1035" y="329"/>
                    </a:cubicBezTo>
                    <a:cubicBezTo>
                      <a:pt x="1038" y="329"/>
                      <a:pt x="1038" y="329"/>
                      <a:pt x="1038" y="329"/>
                    </a:cubicBezTo>
                    <a:cubicBezTo>
                      <a:pt x="1038" y="323"/>
                      <a:pt x="1038" y="323"/>
                      <a:pt x="1038" y="323"/>
                    </a:cubicBezTo>
                    <a:cubicBezTo>
                      <a:pt x="1042" y="323"/>
                      <a:pt x="1042" y="323"/>
                      <a:pt x="1042" y="323"/>
                    </a:cubicBezTo>
                    <a:cubicBezTo>
                      <a:pt x="1042" y="330"/>
                      <a:pt x="1042" y="330"/>
                      <a:pt x="1042" y="330"/>
                    </a:cubicBezTo>
                    <a:cubicBezTo>
                      <a:pt x="1044" y="330"/>
                      <a:pt x="1044" y="330"/>
                      <a:pt x="1044" y="330"/>
                    </a:cubicBezTo>
                    <a:cubicBezTo>
                      <a:pt x="1044" y="322"/>
                      <a:pt x="1044" y="322"/>
                      <a:pt x="1044" y="322"/>
                    </a:cubicBezTo>
                    <a:cubicBezTo>
                      <a:pt x="1049" y="322"/>
                      <a:pt x="1049" y="322"/>
                      <a:pt x="1049" y="322"/>
                    </a:cubicBezTo>
                    <a:cubicBezTo>
                      <a:pt x="1049" y="318"/>
                      <a:pt x="1049" y="318"/>
                      <a:pt x="1049" y="318"/>
                    </a:cubicBezTo>
                    <a:cubicBezTo>
                      <a:pt x="1058" y="318"/>
                      <a:pt x="1058" y="318"/>
                      <a:pt x="1058" y="318"/>
                    </a:cubicBezTo>
                    <a:cubicBezTo>
                      <a:pt x="1058" y="308"/>
                      <a:pt x="1058" y="308"/>
                      <a:pt x="1058" y="308"/>
                    </a:cubicBezTo>
                    <a:cubicBezTo>
                      <a:pt x="1061" y="307"/>
                      <a:pt x="1061" y="307"/>
                      <a:pt x="1061" y="307"/>
                    </a:cubicBezTo>
                    <a:cubicBezTo>
                      <a:pt x="1061" y="305"/>
                      <a:pt x="1061" y="305"/>
                      <a:pt x="1061" y="305"/>
                    </a:cubicBezTo>
                    <a:cubicBezTo>
                      <a:pt x="1069" y="305"/>
                      <a:pt x="1069" y="305"/>
                      <a:pt x="1069" y="305"/>
                    </a:cubicBezTo>
                    <a:cubicBezTo>
                      <a:pt x="1069" y="299"/>
                      <a:pt x="1069" y="299"/>
                      <a:pt x="1069" y="299"/>
                    </a:cubicBezTo>
                    <a:cubicBezTo>
                      <a:pt x="1073" y="299"/>
                      <a:pt x="1073" y="299"/>
                      <a:pt x="1073" y="299"/>
                    </a:cubicBezTo>
                    <a:cubicBezTo>
                      <a:pt x="1073" y="281"/>
                      <a:pt x="1073" y="281"/>
                      <a:pt x="1073" y="281"/>
                    </a:cubicBezTo>
                    <a:cubicBezTo>
                      <a:pt x="1080" y="281"/>
                      <a:pt x="1080" y="281"/>
                      <a:pt x="1080" y="281"/>
                    </a:cubicBezTo>
                    <a:cubicBezTo>
                      <a:pt x="1080" y="279"/>
                      <a:pt x="1080" y="279"/>
                      <a:pt x="1080" y="279"/>
                    </a:cubicBezTo>
                    <a:cubicBezTo>
                      <a:pt x="1084" y="279"/>
                      <a:pt x="1084" y="279"/>
                      <a:pt x="1084" y="279"/>
                    </a:cubicBezTo>
                    <a:cubicBezTo>
                      <a:pt x="1084" y="257"/>
                      <a:pt x="1084" y="257"/>
                      <a:pt x="1084" y="257"/>
                    </a:cubicBezTo>
                    <a:cubicBezTo>
                      <a:pt x="1093" y="257"/>
                      <a:pt x="1093" y="257"/>
                      <a:pt x="1093" y="257"/>
                    </a:cubicBezTo>
                    <a:cubicBezTo>
                      <a:pt x="1093" y="248"/>
                      <a:pt x="1093" y="248"/>
                      <a:pt x="1093" y="248"/>
                    </a:cubicBezTo>
                    <a:cubicBezTo>
                      <a:pt x="1110" y="248"/>
                      <a:pt x="1110" y="248"/>
                      <a:pt x="1110" y="248"/>
                    </a:cubicBezTo>
                    <a:cubicBezTo>
                      <a:pt x="1110" y="258"/>
                      <a:pt x="1110" y="258"/>
                      <a:pt x="1110" y="258"/>
                    </a:cubicBezTo>
                    <a:cubicBezTo>
                      <a:pt x="1123" y="258"/>
                      <a:pt x="1123" y="258"/>
                      <a:pt x="1123" y="258"/>
                    </a:cubicBezTo>
                    <a:cubicBezTo>
                      <a:pt x="1123" y="280"/>
                      <a:pt x="1123" y="280"/>
                      <a:pt x="1123" y="280"/>
                    </a:cubicBezTo>
                    <a:cubicBezTo>
                      <a:pt x="1129" y="280"/>
                      <a:pt x="1129" y="280"/>
                      <a:pt x="1129" y="280"/>
                    </a:cubicBezTo>
                    <a:cubicBezTo>
                      <a:pt x="1129" y="329"/>
                      <a:pt x="1129" y="329"/>
                      <a:pt x="1129" y="329"/>
                    </a:cubicBezTo>
                    <a:cubicBezTo>
                      <a:pt x="1132" y="329"/>
                      <a:pt x="1132" y="329"/>
                      <a:pt x="1132" y="329"/>
                    </a:cubicBezTo>
                    <a:cubicBezTo>
                      <a:pt x="1136" y="316"/>
                      <a:pt x="1136" y="316"/>
                      <a:pt x="1136" y="316"/>
                    </a:cubicBezTo>
                    <a:cubicBezTo>
                      <a:pt x="1139" y="322"/>
                      <a:pt x="1139" y="322"/>
                      <a:pt x="1139" y="322"/>
                    </a:cubicBezTo>
                    <a:cubicBezTo>
                      <a:pt x="1138" y="322"/>
                      <a:pt x="1138" y="322"/>
                      <a:pt x="1138" y="322"/>
                    </a:cubicBezTo>
                    <a:cubicBezTo>
                      <a:pt x="1138" y="329"/>
                      <a:pt x="1138" y="329"/>
                      <a:pt x="1138" y="329"/>
                    </a:cubicBezTo>
                    <a:cubicBezTo>
                      <a:pt x="1142" y="329"/>
                      <a:pt x="1142" y="329"/>
                      <a:pt x="1142" y="329"/>
                    </a:cubicBezTo>
                    <a:cubicBezTo>
                      <a:pt x="1142" y="344"/>
                      <a:pt x="1142" y="344"/>
                      <a:pt x="1142" y="344"/>
                    </a:cubicBezTo>
                    <a:cubicBezTo>
                      <a:pt x="1146" y="344"/>
                      <a:pt x="1146" y="344"/>
                      <a:pt x="1146" y="344"/>
                    </a:cubicBezTo>
                    <a:cubicBezTo>
                      <a:pt x="1146" y="355"/>
                      <a:pt x="1146" y="355"/>
                      <a:pt x="1146" y="355"/>
                    </a:cubicBezTo>
                    <a:cubicBezTo>
                      <a:pt x="1153" y="355"/>
                      <a:pt x="1153" y="355"/>
                      <a:pt x="1153" y="355"/>
                    </a:cubicBezTo>
                    <a:cubicBezTo>
                      <a:pt x="1153" y="351"/>
                      <a:pt x="1153" y="351"/>
                      <a:pt x="1153" y="351"/>
                    </a:cubicBezTo>
                    <a:cubicBezTo>
                      <a:pt x="1161" y="351"/>
                      <a:pt x="1161" y="351"/>
                      <a:pt x="1161" y="351"/>
                    </a:cubicBezTo>
                    <a:cubicBezTo>
                      <a:pt x="1161" y="340"/>
                      <a:pt x="1161" y="340"/>
                      <a:pt x="1161" y="340"/>
                    </a:cubicBezTo>
                    <a:cubicBezTo>
                      <a:pt x="1180" y="340"/>
                      <a:pt x="1180" y="340"/>
                      <a:pt x="1180" y="340"/>
                    </a:cubicBezTo>
                    <a:cubicBezTo>
                      <a:pt x="1180" y="343"/>
                      <a:pt x="1180" y="343"/>
                      <a:pt x="1180" y="343"/>
                    </a:cubicBezTo>
                    <a:cubicBezTo>
                      <a:pt x="1182" y="343"/>
                      <a:pt x="1182" y="343"/>
                      <a:pt x="1182" y="343"/>
                    </a:cubicBezTo>
                    <a:cubicBezTo>
                      <a:pt x="1182" y="344"/>
                      <a:pt x="1182" y="344"/>
                      <a:pt x="1182" y="344"/>
                    </a:cubicBezTo>
                    <a:cubicBezTo>
                      <a:pt x="1183" y="344"/>
                      <a:pt x="1183" y="344"/>
                      <a:pt x="1183" y="344"/>
                    </a:cubicBezTo>
                    <a:cubicBezTo>
                      <a:pt x="1183" y="340"/>
                      <a:pt x="1183" y="340"/>
                      <a:pt x="1183" y="340"/>
                    </a:cubicBezTo>
                    <a:cubicBezTo>
                      <a:pt x="1187" y="340"/>
                      <a:pt x="1187" y="340"/>
                      <a:pt x="1187" y="340"/>
                    </a:cubicBezTo>
                    <a:cubicBezTo>
                      <a:pt x="1187" y="348"/>
                      <a:pt x="1187" y="348"/>
                      <a:pt x="1187" y="348"/>
                    </a:cubicBezTo>
                    <a:cubicBezTo>
                      <a:pt x="1190" y="348"/>
                      <a:pt x="1190" y="348"/>
                      <a:pt x="1190" y="348"/>
                    </a:cubicBezTo>
                    <a:cubicBezTo>
                      <a:pt x="1190" y="344"/>
                      <a:pt x="1190" y="344"/>
                      <a:pt x="1190" y="344"/>
                    </a:cubicBezTo>
                    <a:cubicBezTo>
                      <a:pt x="1194" y="344"/>
                      <a:pt x="1194" y="344"/>
                      <a:pt x="1194" y="344"/>
                    </a:cubicBezTo>
                    <a:cubicBezTo>
                      <a:pt x="1194" y="333"/>
                      <a:pt x="1194" y="333"/>
                      <a:pt x="1194" y="333"/>
                    </a:cubicBezTo>
                    <a:cubicBezTo>
                      <a:pt x="1209" y="333"/>
                      <a:pt x="1209" y="333"/>
                      <a:pt x="1209" y="333"/>
                    </a:cubicBezTo>
                    <a:cubicBezTo>
                      <a:pt x="1209" y="336"/>
                      <a:pt x="1209" y="336"/>
                      <a:pt x="1209" y="336"/>
                    </a:cubicBezTo>
                    <a:cubicBezTo>
                      <a:pt x="1212" y="336"/>
                      <a:pt x="1212" y="336"/>
                      <a:pt x="1212" y="336"/>
                    </a:cubicBezTo>
                    <a:cubicBezTo>
                      <a:pt x="1212" y="330"/>
                      <a:pt x="1212" y="330"/>
                      <a:pt x="1212" y="330"/>
                    </a:cubicBezTo>
                    <a:cubicBezTo>
                      <a:pt x="1220" y="330"/>
                      <a:pt x="1220" y="330"/>
                      <a:pt x="1220" y="330"/>
                    </a:cubicBezTo>
                    <a:cubicBezTo>
                      <a:pt x="1220" y="318"/>
                      <a:pt x="1220" y="318"/>
                      <a:pt x="1220" y="318"/>
                    </a:cubicBezTo>
                    <a:cubicBezTo>
                      <a:pt x="1227" y="318"/>
                      <a:pt x="1227" y="318"/>
                      <a:pt x="1227" y="318"/>
                    </a:cubicBezTo>
                    <a:cubicBezTo>
                      <a:pt x="1227" y="322"/>
                      <a:pt x="1227" y="322"/>
                      <a:pt x="1227" y="322"/>
                    </a:cubicBezTo>
                    <a:cubicBezTo>
                      <a:pt x="1231" y="322"/>
                      <a:pt x="1231" y="322"/>
                      <a:pt x="1231" y="322"/>
                    </a:cubicBezTo>
                    <a:cubicBezTo>
                      <a:pt x="1231" y="311"/>
                      <a:pt x="1231" y="311"/>
                      <a:pt x="1231" y="311"/>
                    </a:cubicBezTo>
                    <a:cubicBezTo>
                      <a:pt x="1238" y="311"/>
                      <a:pt x="1238" y="311"/>
                      <a:pt x="1238" y="311"/>
                    </a:cubicBezTo>
                    <a:cubicBezTo>
                      <a:pt x="1238" y="318"/>
                      <a:pt x="1238" y="318"/>
                      <a:pt x="1238" y="318"/>
                    </a:cubicBezTo>
                    <a:cubicBezTo>
                      <a:pt x="1249" y="318"/>
                      <a:pt x="1249" y="318"/>
                      <a:pt x="1249" y="318"/>
                    </a:cubicBezTo>
                    <a:cubicBezTo>
                      <a:pt x="1249" y="314"/>
                      <a:pt x="1249" y="314"/>
                      <a:pt x="1249" y="314"/>
                    </a:cubicBezTo>
                    <a:cubicBezTo>
                      <a:pt x="1257" y="314"/>
                      <a:pt x="1257" y="314"/>
                      <a:pt x="1257" y="314"/>
                    </a:cubicBezTo>
                    <a:cubicBezTo>
                      <a:pt x="1257" y="318"/>
                      <a:pt x="1257" y="318"/>
                      <a:pt x="1257" y="318"/>
                    </a:cubicBezTo>
                    <a:cubicBezTo>
                      <a:pt x="1260" y="318"/>
                      <a:pt x="1260" y="318"/>
                      <a:pt x="1260" y="318"/>
                    </a:cubicBezTo>
                    <a:cubicBezTo>
                      <a:pt x="1260" y="325"/>
                      <a:pt x="1260" y="325"/>
                      <a:pt x="1260" y="325"/>
                    </a:cubicBezTo>
                    <a:cubicBezTo>
                      <a:pt x="1264" y="325"/>
                      <a:pt x="1264" y="325"/>
                      <a:pt x="1264" y="325"/>
                    </a:cubicBezTo>
                    <a:cubicBezTo>
                      <a:pt x="1264" y="330"/>
                      <a:pt x="1264" y="330"/>
                      <a:pt x="1264" y="330"/>
                    </a:cubicBezTo>
                    <a:cubicBezTo>
                      <a:pt x="1286" y="330"/>
                      <a:pt x="1286" y="330"/>
                      <a:pt x="1286" y="330"/>
                    </a:cubicBezTo>
                    <a:cubicBezTo>
                      <a:pt x="1286" y="344"/>
                      <a:pt x="1286" y="344"/>
                      <a:pt x="1286" y="344"/>
                    </a:cubicBezTo>
                    <a:cubicBezTo>
                      <a:pt x="1294" y="344"/>
                      <a:pt x="1294" y="344"/>
                      <a:pt x="1294" y="344"/>
                    </a:cubicBezTo>
                    <a:cubicBezTo>
                      <a:pt x="1294" y="340"/>
                      <a:pt x="1294" y="340"/>
                      <a:pt x="1294" y="340"/>
                    </a:cubicBezTo>
                    <a:cubicBezTo>
                      <a:pt x="1316" y="340"/>
                      <a:pt x="1316" y="340"/>
                      <a:pt x="1316" y="340"/>
                    </a:cubicBezTo>
                    <a:cubicBezTo>
                      <a:pt x="1316" y="335"/>
                      <a:pt x="1316" y="335"/>
                      <a:pt x="1316" y="335"/>
                    </a:cubicBezTo>
                    <a:cubicBezTo>
                      <a:pt x="1320" y="333"/>
                      <a:pt x="1320" y="333"/>
                      <a:pt x="1320" y="333"/>
                    </a:cubicBezTo>
                    <a:cubicBezTo>
                      <a:pt x="1320" y="318"/>
                      <a:pt x="1320" y="318"/>
                      <a:pt x="1320" y="318"/>
                    </a:cubicBezTo>
                    <a:cubicBezTo>
                      <a:pt x="1327" y="318"/>
                      <a:pt x="1327" y="318"/>
                      <a:pt x="1327" y="318"/>
                    </a:cubicBezTo>
                    <a:cubicBezTo>
                      <a:pt x="1330" y="327"/>
                      <a:pt x="1330" y="327"/>
                      <a:pt x="1330" y="327"/>
                    </a:cubicBezTo>
                    <a:cubicBezTo>
                      <a:pt x="1331" y="324"/>
                      <a:pt x="1331" y="324"/>
                      <a:pt x="1331" y="324"/>
                    </a:cubicBezTo>
                    <a:cubicBezTo>
                      <a:pt x="1337" y="323"/>
                      <a:pt x="1337" y="323"/>
                      <a:pt x="1337" y="323"/>
                    </a:cubicBezTo>
                    <a:cubicBezTo>
                      <a:pt x="1336" y="282"/>
                      <a:pt x="1336" y="282"/>
                      <a:pt x="1336" y="282"/>
                    </a:cubicBezTo>
                    <a:cubicBezTo>
                      <a:pt x="1342" y="283"/>
                      <a:pt x="1342" y="283"/>
                      <a:pt x="1342" y="283"/>
                    </a:cubicBezTo>
                    <a:cubicBezTo>
                      <a:pt x="1342" y="218"/>
                      <a:pt x="1342" y="218"/>
                      <a:pt x="1342" y="218"/>
                    </a:cubicBezTo>
                    <a:cubicBezTo>
                      <a:pt x="1351" y="218"/>
                      <a:pt x="1351" y="218"/>
                      <a:pt x="1351" y="218"/>
                    </a:cubicBezTo>
                    <a:cubicBezTo>
                      <a:pt x="1351" y="165"/>
                      <a:pt x="1351" y="165"/>
                      <a:pt x="1351" y="165"/>
                    </a:cubicBezTo>
                    <a:cubicBezTo>
                      <a:pt x="1353" y="162"/>
                      <a:pt x="1353" y="162"/>
                      <a:pt x="1353" y="162"/>
                    </a:cubicBezTo>
                    <a:cubicBezTo>
                      <a:pt x="1353" y="151"/>
                      <a:pt x="1353" y="151"/>
                      <a:pt x="1353" y="151"/>
                    </a:cubicBezTo>
                    <a:cubicBezTo>
                      <a:pt x="1361" y="151"/>
                      <a:pt x="1361" y="151"/>
                      <a:pt x="1361" y="151"/>
                    </a:cubicBezTo>
                    <a:cubicBezTo>
                      <a:pt x="1380" y="114"/>
                      <a:pt x="1380" y="114"/>
                      <a:pt x="1380" y="114"/>
                    </a:cubicBezTo>
                    <a:cubicBezTo>
                      <a:pt x="1381" y="0"/>
                      <a:pt x="1381" y="0"/>
                      <a:pt x="1381" y="0"/>
                    </a:cubicBezTo>
                    <a:cubicBezTo>
                      <a:pt x="1383" y="114"/>
                      <a:pt x="1383" y="114"/>
                      <a:pt x="1383" y="114"/>
                    </a:cubicBezTo>
                    <a:cubicBezTo>
                      <a:pt x="1401" y="152"/>
                      <a:pt x="1401" y="152"/>
                      <a:pt x="1401" y="152"/>
                    </a:cubicBezTo>
                    <a:cubicBezTo>
                      <a:pt x="1409" y="152"/>
                      <a:pt x="1409" y="152"/>
                      <a:pt x="1409" y="152"/>
                    </a:cubicBezTo>
                    <a:cubicBezTo>
                      <a:pt x="1409" y="164"/>
                      <a:pt x="1409" y="164"/>
                      <a:pt x="1409" y="164"/>
                    </a:cubicBezTo>
                    <a:cubicBezTo>
                      <a:pt x="1411" y="165"/>
                      <a:pt x="1411" y="165"/>
                      <a:pt x="1411" y="165"/>
                    </a:cubicBezTo>
                    <a:cubicBezTo>
                      <a:pt x="1411" y="218"/>
                      <a:pt x="1411" y="218"/>
                      <a:pt x="1411" y="218"/>
                    </a:cubicBezTo>
                    <a:cubicBezTo>
                      <a:pt x="1418" y="218"/>
                      <a:pt x="1418" y="218"/>
                      <a:pt x="1418" y="218"/>
                    </a:cubicBezTo>
                    <a:cubicBezTo>
                      <a:pt x="1418" y="281"/>
                      <a:pt x="1418" y="281"/>
                      <a:pt x="1418" y="281"/>
                    </a:cubicBezTo>
                    <a:cubicBezTo>
                      <a:pt x="1426" y="281"/>
                      <a:pt x="1426" y="281"/>
                      <a:pt x="1426" y="281"/>
                    </a:cubicBezTo>
                    <a:cubicBezTo>
                      <a:pt x="1426" y="338"/>
                      <a:pt x="1426" y="338"/>
                      <a:pt x="1426" y="338"/>
                    </a:cubicBezTo>
                    <a:cubicBezTo>
                      <a:pt x="1439" y="337"/>
                      <a:pt x="1439" y="337"/>
                      <a:pt x="1439" y="337"/>
                    </a:cubicBezTo>
                    <a:cubicBezTo>
                      <a:pt x="1441" y="332"/>
                      <a:pt x="1441" y="332"/>
                      <a:pt x="1441" y="332"/>
                    </a:cubicBezTo>
                    <a:cubicBezTo>
                      <a:pt x="1448" y="331"/>
                      <a:pt x="1448" y="331"/>
                      <a:pt x="1448" y="331"/>
                    </a:cubicBezTo>
                    <a:cubicBezTo>
                      <a:pt x="1450" y="335"/>
                      <a:pt x="1450" y="335"/>
                      <a:pt x="1450" y="335"/>
                    </a:cubicBezTo>
                    <a:cubicBezTo>
                      <a:pt x="1460" y="335"/>
                      <a:pt x="1460" y="335"/>
                      <a:pt x="1460" y="335"/>
                    </a:cubicBezTo>
                    <a:cubicBezTo>
                      <a:pt x="1460" y="410"/>
                      <a:pt x="1460" y="410"/>
                      <a:pt x="1460" y="410"/>
                    </a:cubicBezTo>
                    <a:cubicBezTo>
                      <a:pt x="0" y="410"/>
                      <a:pt x="0" y="410"/>
                      <a:pt x="0" y="410"/>
                    </a:cubicBezTo>
                    <a:close/>
                  </a:path>
                </a:pathLst>
              </a:custGeom>
              <a:solidFill>
                <a:srgbClr val="C0E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 name="Google Shape;41;p59"/>
              <p:cNvSpPr/>
              <p:nvPr/>
            </p:nvSpPr>
            <p:spPr>
              <a:xfrm>
                <a:off x="3131840" y="6178968"/>
                <a:ext cx="3252129" cy="423086"/>
              </a:xfrm>
              <a:custGeom>
                <a:avLst/>
                <a:gdLst/>
                <a:ahLst/>
                <a:cxnLst/>
                <a:rect l="l" t="t" r="r" b="b"/>
                <a:pathLst>
                  <a:path w="1459" h="182" extrusionOk="0">
                    <a:moveTo>
                      <a:pt x="1459" y="182"/>
                    </a:moveTo>
                    <a:cubicBezTo>
                      <a:pt x="1459" y="138"/>
                      <a:pt x="1459" y="138"/>
                      <a:pt x="1459" y="138"/>
                    </a:cubicBezTo>
                    <a:cubicBezTo>
                      <a:pt x="1457" y="138"/>
                      <a:pt x="1455" y="138"/>
                      <a:pt x="1453" y="138"/>
                    </a:cubicBezTo>
                    <a:cubicBezTo>
                      <a:pt x="1453" y="136"/>
                      <a:pt x="1453" y="133"/>
                      <a:pt x="1453" y="131"/>
                    </a:cubicBezTo>
                    <a:cubicBezTo>
                      <a:pt x="1448" y="131"/>
                      <a:pt x="1443" y="131"/>
                      <a:pt x="1438" y="131"/>
                    </a:cubicBezTo>
                    <a:cubicBezTo>
                      <a:pt x="1437" y="132"/>
                      <a:pt x="1436" y="134"/>
                      <a:pt x="1435" y="135"/>
                    </a:cubicBezTo>
                    <a:cubicBezTo>
                      <a:pt x="1432" y="135"/>
                      <a:pt x="1429" y="135"/>
                      <a:pt x="1427" y="135"/>
                    </a:cubicBezTo>
                    <a:cubicBezTo>
                      <a:pt x="1427" y="134"/>
                      <a:pt x="1427" y="132"/>
                      <a:pt x="1427" y="131"/>
                    </a:cubicBezTo>
                    <a:cubicBezTo>
                      <a:pt x="1425" y="131"/>
                      <a:pt x="1423" y="131"/>
                      <a:pt x="1420" y="131"/>
                    </a:cubicBezTo>
                    <a:cubicBezTo>
                      <a:pt x="1420" y="132"/>
                      <a:pt x="1420" y="134"/>
                      <a:pt x="1420" y="135"/>
                    </a:cubicBezTo>
                    <a:cubicBezTo>
                      <a:pt x="1419" y="135"/>
                      <a:pt x="1417" y="135"/>
                      <a:pt x="1416" y="135"/>
                    </a:cubicBezTo>
                    <a:cubicBezTo>
                      <a:pt x="1416" y="138"/>
                      <a:pt x="1416" y="141"/>
                      <a:pt x="1416" y="144"/>
                    </a:cubicBezTo>
                    <a:cubicBezTo>
                      <a:pt x="1415" y="144"/>
                      <a:pt x="1414" y="144"/>
                      <a:pt x="1413" y="144"/>
                    </a:cubicBezTo>
                    <a:cubicBezTo>
                      <a:pt x="1413" y="142"/>
                      <a:pt x="1413" y="141"/>
                      <a:pt x="1413" y="139"/>
                    </a:cubicBezTo>
                    <a:cubicBezTo>
                      <a:pt x="1412" y="139"/>
                      <a:pt x="1411" y="139"/>
                      <a:pt x="1410" y="139"/>
                    </a:cubicBezTo>
                    <a:cubicBezTo>
                      <a:pt x="1408" y="138"/>
                      <a:pt x="1406" y="136"/>
                      <a:pt x="1405" y="135"/>
                    </a:cubicBezTo>
                    <a:cubicBezTo>
                      <a:pt x="1403" y="135"/>
                      <a:pt x="1402" y="135"/>
                      <a:pt x="1400" y="135"/>
                    </a:cubicBezTo>
                    <a:cubicBezTo>
                      <a:pt x="1400" y="121"/>
                      <a:pt x="1400" y="107"/>
                      <a:pt x="1400" y="92"/>
                    </a:cubicBezTo>
                    <a:cubicBezTo>
                      <a:pt x="1398" y="89"/>
                      <a:pt x="1396" y="86"/>
                      <a:pt x="1394" y="83"/>
                    </a:cubicBezTo>
                    <a:cubicBezTo>
                      <a:pt x="1383" y="83"/>
                      <a:pt x="1372" y="83"/>
                      <a:pt x="1361" y="83"/>
                    </a:cubicBezTo>
                    <a:cubicBezTo>
                      <a:pt x="1361" y="100"/>
                      <a:pt x="1361" y="117"/>
                      <a:pt x="1361" y="135"/>
                    </a:cubicBezTo>
                    <a:cubicBezTo>
                      <a:pt x="1357" y="135"/>
                      <a:pt x="1352" y="135"/>
                      <a:pt x="1347" y="135"/>
                    </a:cubicBezTo>
                    <a:cubicBezTo>
                      <a:pt x="1347" y="100"/>
                      <a:pt x="1347" y="66"/>
                      <a:pt x="1347" y="32"/>
                    </a:cubicBezTo>
                    <a:cubicBezTo>
                      <a:pt x="1338" y="23"/>
                      <a:pt x="1318" y="23"/>
                      <a:pt x="1308" y="32"/>
                    </a:cubicBezTo>
                    <a:cubicBezTo>
                      <a:pt x="1308" y="45"/>
                      <a:pt x="1308" y="59"/>
                      <a:pt x="1308" y="72"/>
                    </a:cubicBezTo>
                    <a:cubicBezTo>
                      <a:pt x="1304" y="72"/>
                      <a:pt x="1299" y="72"/>
                      <a:pt x="1294" y="72"/>
                    </a:cubicBezTo>
                    <a:cubicBezTo>
                      <a:pt x="1285" y="74"/>
                      <a:pt x="1277" y="75"/>
                      <a:pt x="1268" y="77"/>
                    </a:cubicBezTo>
                    <a:cubicBezTo>
                      <a:pt x="1268" y="99"/>
                      <a:pt x="1268" y="122"/>
                      <a:pt x="1268" y="144"/>
                    </a:cubicBezTo>
                    <a:cubicBezTo>
                      <a:pt x="1266" y="144"/>
                      <a:pt x="1264" y="144"/>
                      <a:pt x="1261" y="144"/>
                    </a:cubicBezTo>
                    <a:cubicBezTo>
                      <a:pt x="1261" y="143"/>
                      <a:pt x="1261" y="142"/>
                      <a:pt x="1261" y="140"/>
                    </a:cubicBezTo>
                    <a:cubicBezTo>
                      <a:pt x="1260" y="140"/>
                      <a:pt x="1258" y="140"/>
                      <a:pt x="1257" y="140"/>
                    </a:cubicBezTo>
                    <a:cubicBezTo>
                      <a:pt x="1257" y="139"/>
                      <a:pt x="1257" y="138"/>
                      <a:pt x="1257" y="137"/>
                    </a:cubicBezTo>
                    <a:cubicBezTo>
                      <a:pt x="1258" y="137"/>
                      <a:pt x="1259" y="136"/>
                      <a:pt x="1260" y="136"/>
                    </a:cubicBezTo>
                    <a:cubicBezTo>
                      <a:pt x="1260" y="135"/>
                      <a:pt x="1260" y="134"/>
                      <a:pt x="1260" y="133"/>
                    </a:cubicBezTo>
                    <a:cubicBezTo>
                      <a:pt x="1259" y="132"/>
                      <a:pt x="1258" y="132"/>
                      <a:pt x="1257" y="131"/>
                    </a:cubicBezTo>
                    <a:cubicBezTo>
                      <a:pt x="1257" y="124"/>
                      <a:pt x="1257" y="117"/>
                      <a:pt x="1257" y="109"/>
                    </a:cubicBezTo>
                    <a:cubicBezTo>
                      <a:pt x="1258" y="109"/>
                      <a:pt x="1259" y="108"/>
                      <a:pt x="1260" y="108"/>
                    </a:cubicBezTo>
                    <a:cubicBezTo>
                      <a:pt x="1260" y="107"/>
                      <a:pt x="1260" y="106"/>
                      <a:pt x="1260" y="105"/>
                    </a:cubicBezTo>
                    <a:cubicBezTo>
                      <a:pt x="1259" y="105"/>
                      <a:pt x="1258" y="104"/>
                      <a:pt x="1257" y="103"/>
                    </a:cubicBezTo>
                    <a:cubicBezTo>
                      <a:pt x="1257" y="103"/>
                      <a:pt x="1257" y="102"/>
                      <a:pt x="1257" y="101"/>
                    </a:cubicBezTo>
                    <a:cubicBezTo>
                      <a:pt x="1256" y="101"/>
                      <a:pt x="1256" y="101"/>
                      <a:pt x="1255" y="101"/>
                    </a:cubicBezTo>
                    <a:cubicBezTo>
                      <a:pt x="1255" y="100"/>
                      <a:pt x="1255" y="99"/>
                      <a:pt x="1255" y="97"/>
                    </a:cubicBezTo>
                    <a:cubicBezTo>
                      <a:pt x="1256" y="97"/>
                      <a:pt x="1256" y="97"/>
                      <a:pt x="1257" y="97"/>
                    </a:cubicBezTo>
                    <a:cubicBezTo>
                      <a:pt x="1257" y="96"/>
                      <a:pt x="1257" y="95"/>
                      <a:pt x="1257" y="94"/>
                    </a:cubicBezTo>
                    <a:cubicBezTo>
                      <a:pt x="1256" y="93"/>
                      <a:pt x="1255" y="93"/>
                      <a:pt x="1254" y="92"/>
                    </a:cubicBezTo>
                    <a:cubicBezTo>
                      <a:pt x="1252" y="80"/>
                      <a:pt x="1250" y="70"/>
                      <a:pt x="1238" y="64"/>
                    </a:cubicBezTo>
                    <a:cubicBezTo>
                      <a:pt x="1239" y="64"/>
                      <a:pt x="1239" y="64"/>
                      <a:pt x="1240" y="63"/>
                    </a:cubicBezTo>
                    <a:cubicBezTo>
                      <a:pt x="1240" y="62"/>
                      <a:pt x="1240" y="61"/>
                      <a:pt x="1240" y="60"/>
                    </a:cubicBezTo>
                    <a:cubicBezTo>
                      <a:pt x="1239" y="60"/>
                      <a:pt x="1238" y="59"/>
                      <a:pt x="1238" y="59"/>
                    </a:cubicBezTo>
                    <a:cubicBezTo>
                      <a:pt x="1238" y="57"/>
                      <a:pt x="1238" y="56"/>
                      <a:pt x="1238" y="55"/>
                    </a:cubicBezTo>
                    <a:cubicBezTo>
                      <a:pt x="1237" y="55"/>
                      <a:pt x="1236" y="55"/>
                      <a:pt x="1236" y="55"/>
                    </a:cubicBezTo>
                    <a:cubicBezTo>
                      <a:pt x="1236" y="52"/>
                      <a:pt x="1236" y="49"/>
                      <a:pt x="1236" y="46"/>
                    </a:cubicBezTo>
                    <a:cubicBezTo>
                      <a:pt x="1236" y="46"/>
                      <a:pt x="1237" y="46"/>
                      <a:pt x="1237" y="46"/>
                    </a:cubicBezTo>
                    <a:cubicBezTo>
                      <a:pt x="1237" y="45"/>
                      <a:pt x="1237" y="45"/>
                      <a:pt x="1237" y="44"/>
                    </a:cubicBezTo>
                    <a:cubicBezTo>
                      <a:pt x="1236" y="44"/>
                      <a:pt x="1236" y="43"/>
                      <a:pt x="1235" y="43"/>
                    </a:cubicBezTo>
                    <a:cubicBezTo>
                      <a:pt x="1234" y="41"/>
                      <a:pt x="1232" y="38"/>
                      <a:pt x="1231" y="36"/>
                    </a:cubicBezTo>
                    <a:cubicBezTo>
                      <a:pt x="1231" y="36"/>
                      <a:pt x="1231" y="35"/>
                      <a:pt x="1231" y="35"/>
                    </a:cubicBezTo>
                    <a:cubicBezTo>
                      <a:pt x="1231" y="35"/>
                      <a:pt x="1230" y="35"/>
                      <a:pt x="1230" y="35"/>
                    </a:cubicBezTo>
                    <a:cubicBezTo>
                      <a:pt x="1230" y="34"/>
                      <a:pt x="1230" y="33"/>
                      <a:pt x="1230" y="32"/>
                    </a:cubicBezTo>
                    <a:cubicBezTo>
                      <a:pt x="1232" y="29"/>
                      <a:pt x="1231" y="24"/>
                      <a:pt x="1229" y="21"/>
                    </a:cubicBezTo>
                    <a:cubicBezTo>
                      <a:pt x="1228" y="18"/>
                      <a:pt x="1228" y="18"/>
                      <a:pt x="1228" y="18"/>
                    </a:cubicBezTo>
                    <a:cubicBezTo>
                      <a:pt x="1227" y="21"/>
                      <a:pt x="1227" y="21"/>
                      <a:pt x="1227" y="21"/>
                    </a:cubicBezTo>
                    <a:cubicBezTo>
                      <a:pt x="1225" y="24"/>
                      <a:pt x="1225" y="29"/>
                      <a:pt x="1227" y="32"/>
                    </a:cubicBezTo>
                    <a:cubicBezTo>
                      <a:pt x="1227" y="33"/>
                      <a:pt x="1227" y="34"/>
                      <a:pt x="1227" y="35"/>
                    </a:cubicBezTo>
                    <a:cubicBezTo>
                      <a:pt x="1227" y="35"/>
                      <a:pt x="1226" y="35"/>
                      <a:pt x="1226" y="35"/>
                    </a:cubicBezTo>
                    <a:cubicBezTo>
                      <a:pt x="1226" y="35"/>
                      <a:pt x="1226" y="36"/>
                      <a:pt x="1226" y="36"/>
                    </a:cubicBezTo>
                    <a:cubicBezTo>
                      <a:pt x="1224" y="39"/>
                      <a:pt x="1223" y="41"/>
                      <a:pt x="1221" y="43"/>
                    </a:cubicBezTo>
                    <a:cubicBezTo>
                      <a:pt x="1221" y="43"/>
                      <a:pt x="1220" y="44"/>
                      <a:pt x="1219" y="44"/>
                    </a:cubicBezTo>
                    <a:cubicBezTo>
                      <a:pt x="1219" y="45"/>
                      <a:pt x="1219" y="45"/>
                      <a:pt x="1219" y="46"/>
                    </a:cubicBezTo>
                    <a:cubicBezTo>
                      <a:pt x="1220" y="46"/>
                      <a:pt x="1220" y="46"/>
                      <a:pt x="1221" y="46"/>
                    </a:cubicBezTo>
                    <a:cubicBezTo>
                      <a:pt x="1221" y="49"/>
                      <a:pt x="1221" y="52"/>
                      <a:pt x="1221" y="55"/>
                    </a:cubicBezTo>
                    <a:cubicBezTo>
                      <a:pt x="1220" y="55"/>
                      <a:pt x="1220" y="55"/>
                      <a:pt x="1219" y="55"/>
                    </a:cubicBezTo>
                    <a:cubicBezTo>
                      <a:pt x="1219" y="56"/>
                      <a:pt x="1219" y="57"/>
                      <a:pt x="1219" y="59"/>
                    </a:cubicBezTo>
                    <a:cubicBezTo>
                      <a:pt x="1218" y="59"/>
                      <a:pt x="1217" y="60"/>
                      <a:pt x="1216" y="60"/>
                    </a:cubicBezTo>
                    <a:cubicBezTo>
                      <a:pt x="1216" y="61"/>
                      <a:pt x="1216" y="62"/>
                      <a:pt x="1216" y="63"/>
                    </a:cubicBezTo>
                    <a:cubicBezTo>
                      <a:pt x="1217" y="63"/>
                      <a:pt x="1217" y="64"/>
                      <a:pt x="1218" y="64"/>
                    </a:cubicBezTo>
                    <a:cubicBezTo>
                      <a:pt x="1206" y="70"/>
                      <a:pt x="1203" y="80"/>
                      <a:pt x="1202" y="92"/>
                    </a:cubicBezTo>
                    <a:cubicBezTo>
                      <a:pt x="1201" y="93"/>
                      <a:pt x="1200" y="94"/>
                      <a:pt x="1199" y="94"/>
                    </a:cubicBezTo>
                    <a:cubicBezTo>
                      <a:pt x="1199" y="95"/>
                      <a:pt x="1199" y="96"/>
                      <a:pt x="1199" y="97"/>
                    </a:cubicBezTo>
                    <a:cubicBezTo>
                      <a:pt x="1200" y="97"/>
                      <a:pt x="1200" y="97"/>
                      <a:pt x="1201" y="97"/>
                    </a:cubicBezTo>
                    <a:cubicBezTo>
                      <a:pt x="1201" y="98"/>
                      <a:pt x="1201" y="100"/>
                      <a:pt x="1201" y="101"/>
                    </a:cubicBezTo>
                    <a:cubicBezTo>
                      <a:pt x="1200" y="101"/>
                      <a:pt x="1200" y="101"/>
                      <a:pt x="1199" y="101"/>
                    </a:cubicBezTo>
                    <a:cubicBezTo>
                      <a:pt x="1199" y="102"/>
                      <a:pt x="1199" y="103"/>
                      <a:pt x="1199" y="103"/>
                    </a:cubicBezTo>
                    <a:cubicBezTo>
                      <a:pt x="1198" y="104"/>
                      <a:pt x="1197" y="104"/>
                      <a:pt x="1196" y="105"/>
                    </a:cubicBezTo>
                    <a:cubicBezTo>
                      <a:pt x="1196" y="106"/>
                      <a:pt x="1196" y="107"/>
                      <a:pt x="1196" y="108"/>
                    </a:cubicBezTo>
                    <a:cubicBezTo>
                      <a:pt x="1197" y="108"/>
                      <a:pt x="1198" y="109"/>
                      <a:pt x="1199" y="109"/>
                    </a:cubicBezTo>
                    <a:cubicBezTo>
                      <a:pt x="1199" y="116"/>
                      <a:pt x="1199" y="124"/>
                      <a:pt x="1199" y="131"/>
                    </a:cubicBezTo>
                    <a:cubicBezTo>
                      <a:pt x="1198" y="132"/>
                      <a:pt x="1197" y="132"/>
                      <a:pt x="1196" y="133"/>
                    </a:cubicBezTo>
                    <a:cubicBezTo>
                      <a:pt x="1196" y="134"/>
                      <a:pt x="1196" y="135"/>
                      <a:pt x="1196" y="136"/>
                    </a:cubicBezTo>
                    <a:cubicBezTo>
                      <a:pt x="1197" y="136"/>
                      <a:pt x="1198" y="137"/>
                      <a:pt x="1199" y="137"/>
                    </a:cubicBezTo>
                    <a:cubicBezTo>
                      <a:pt x="1199" y="138"/>
                      <a:pt x="1199" y="139"/>
                      <a:pt x="1199" y="141"/>
                    </a:cubicBezTo>
                    <a:cubicBezTo>
                      <a:pt x="1196" y="142"/>
                      <a:pt x="1194" y="143"/>
                      <a:pt x="1191" y="144"/>
                    </a:cubicBezTo>
                    <a:cubicBezTo>
                      <a:pt x="1189" y="144"/>
                      <a:pt x="1186" y="144"/>
                      <a:pt x="1183" y="144"/>
                    </a:cubicBezTo>
                    <a:cubicBezTo>
                      <a:pt x="1183" y="125"/>
                      <a:pt x="1183" y="107"/>
                      <a:pt x="1183" y="88"/>
                    </a:cubicBezTo>
                    <a:cubicBezTo>
                      <a:pt x="1176" y="88"/>
                      <a:pt x="1169" y="88"/>
                      <a:pt x="1162" y="88"/>
                    </a:cubicBezTo>
                    <a:cubicBezTo>
                      <a:pt x="1162" y="83"/>
                      <a:pt x="1162" y="77"/>
                      <a:pt x="1162" y="72"/>
                    </a:cubicBezTo>
                    <a:cubicBezTo>
                      <a:pt x="1159" y="72"/>
                      <a:pt x="1155" y="72"/>
                      <a:pt x="1152" y="72"/>
                    </a:cubicBezTo>
                    <a:cubicBezTo>
                      <a:pt x="1151" y="73"/>
                      <a:pt x="1149" y="74"/>
                      <a:pt x="1148" y="75"/>
                    </a:cubicBezTo>
                    <a:cubicBezTo>
                      <a:pt x="1148" y="77"/>
                      <a:pt x="1148" y="78"/>
                      <a:pt x="1148" y="80"/>
                    </a:cubicBezTo>
                    <a:cubicBezTo>
                      <a:pt x="1146" y="80"/>
                      <a:pt x="1144" y="80"/>
                      <a:pt x="1143" y="80"/>
                    </a:cubicBezTo>
                    <a:cubicBezTo>
                      <a:pt x="1141" y="81"/>
                      <a:pt x="1139" y="82"/>
                      <a:pt x="1137" y="83"/>
                    </a:cubicBezTo>
                    <a:cubicBezTo>
                      <a:pt x="1137" y="85"/>
                      <a:pt x="1137" y="86"/>
                      <a:pt x="1137" y="88"/>
                    </a:cubicBezTo>
                    <a:cubicBezTo>
                      <a:pt x="1135" y="88"/>
                      <a:pt x="1133" y="88"/>
                      <a:pt x="1131" y="88"/>
                    </a:cubicBezTo>
                    <a:cubicBezTo>
                      <a:pt x="1131" y="106"/>
                      <a:pt x="1131" y="124"/>
                      <a:pt x="1131" y="142"/>
                    </a:cubicBezTo>
                    <a:cubicBezTo>
                      <a:pt x="1128" y="142"/>
                      <a:pt x="1126" y="142"/>
                      <a:pt x="1124" y="142"/>
                    </a:cubicBezTo>
                    <a:cubicBezTo>
                      <a:pt x="1124" y="98"/>
                      <a:pt x="1124" y="53"/>
                      <a:pt x="1124" y="8"/>
                    </a:cubicBezTo>
                    <a:cubicBezTo>
                      <a:pt x="1123" y="7"/>
                      <a:pt x="1122" y="6"/>
                      <a:pt x="1121" y="5"/>
                    </a:cubicBezTo>
                    <a:cubicBezTo>
                      <a:pt x="1115" y="4"/>
                      <a:pt x="1110" y="2"/>
                      <a:pt x="1104" y="0"/>
                    </a:cubicBezTo>
                    <a:cubicBezTo>
                      <a:pt x="1088" y="3"/>
                      <a:pt x="1072" y="6"/>
                      <a:pt x="1056" y="8"/>
                    </a:cubicBezTo>
                    <a:cubicBezTo>
                      <a:pt x="1052" y="10"/>
                      <a:pt x="1048" y="11"/>
                      <a:pt x="1045" y="13"/>
                    </a:cubicBezTo>
                    <a:cubicBezTo>
                      <a:pt x="1045" y="37"/>
                      <a:pt x="1045" y="61"/>
                      <a:pt x="1045" y="85"/>
                    </a:cubicBezTo>
                    <a:cubicBezTo>
                      <a:pt x="1032" y="85"/>
                      <a:pt x="1019" y="85"/>
                      <a:pt x="1006" y="85"/>
                    </a:cubicBezTo>
                    <a:cubicBezTo>
                      <a:pt x="999" y="87"/>
                      <a:pt x="992" y="89"/>
                      <a:pt x="985" y="91"/>
                    </a:cubicBezTo>
                    <a:cubicBezTo>
                      <a:pt x="985" y="106"/>
                      <a:pt x="985" y="121"/>
                      <a:pt x="985" y="136"/>
                    </a:cubicBezTo>
                    <a:cubicBezTo>
                      <a:pt x="983" y="136"/>
                      <a:pt x="980" y="136"/>
                      <a:pt x="978" y="136"/>
                    </a:cubicBezTo>
                    <a:cubicBezTo>
                      <a:pt x="978" y="135"/>
                      <a:pt x="978" y="134"/>
                      <a:pt x="978" y="133"/>
                    </a:cubicBezTo>
                    <a:cubicBezTo>
                      <a:pt x="975" y="133"/>
                      <a:pt x="972" y="133"/>
                      <a:pt x="970" y="133"/>
                    </a:cubicBezTo>
                    <a:cubicBezTo>
                      <a:pt x="970" y="132"/>
                      <a:pt x="970" y="131"/>
                      <a:pt x="970" y="130"/>
                    </a:cubicBezTo>
                    <a:cubicBezTo>
                      <a:pt x="961" y="130"/>
                      <a:pt x="952" y="130"/>
                      <a:pt x="943" y="130"/>
                    </a:cubicBezTo>
                    <a:cubicBezTo>
                      <a:pt x="943" y="128"/>
                      <a:pt x="943" y="127"/>
                      <a:pt x="943" y="125"/>
                    </a:cubicBezTo>
                    <a:cubicBezTo>
                      <a:pt x="929" y="125"/>
                      <a:pt x="915" y="125"/>
                      <a:pt x="901" y="125"/>
                    </a:cubicBezTo>
                    <a:cubicBezTo>
                      <a:pt x="901" y="128"/>
                      <a:pt x="901" y="130"/>
                      <a:pt x="901" y="133"/>
                    </a:cubicBezTo>
                    <a:cubicBezTo>
                      <a:pt x="895" y="133"/>
                      <a:pt x="888" y="133"/>
                      <a:pt x="881" y="133"/>
                    </a:cubicBezTo>
                    <a:cubicBezTo>
                      <a:pt x="881" y="138"/>
                      <a:pt x="881" y="142"/>
                      <a:pt x="881" y="147"/>
                    </a:cubicBezTo>
                    <a:cubicBezTo>
                      <a:pt x="868" y="148"/>
                      <a:pt x="856" y="149"/>
                      <a:pt x="843" y="150"/>
                    </a:cubicBezTo>
                    <a:cubicBezTo>
                      <a:pt x="843" y="145"/>
                      <a:pt x="843" y="141"/>
                      <a:pt x="843" y="136"/>
                    </a:cubicBezTo>
                    <a:cubicBezTo>
                      <a:pt x="841" y="136"/>
                      <a:pt x="839" y="136"/>
                      <a:pt x="837" y="136"/>
                    </a:cubicBezTo>
                    <a:cubicBezTo>
                      <a:pt x="837" y="133"/>
                      <a:pt x="837" y="130"/>
                      <a:pt x="837" y="127"/>
                    </a:cubicBezTo>
                    <a:cubicBezTo>
                      <a:pt x="836" y="127"/>
                      <a:pt x="835" y="127"/>
                      <a:pt x="834" y="127"/>
                    </a:cubicBezTo>
                    <a:cubicBezTo>
                      <a:pt x="834" y="120"/>
                      <a:pt x="834" y="114"/>
                      <a:pt x="834" y="108"/>
                    </a:cubicBezTo>
                    <a:cubicBezTo>
                      <a:pt x="833" y="108"/>
                      <a:pt x="832" y="108"/>
                      <a:pt x="831" y="108"/>
                    </a:cubicBezTo>
                    <a:cubicBezTo>
                      <a:pt x="831" y="103"/>
                      <a:pt x="831" y="97"/>
                      <a:pt x="831" y="92"/>
                    </a:cubicBezTo>
                    <a:cubicBezTo>
                      <a:pt x="829" y="92"/>
                      <a:pt x="827" y="92"/>
                      <a:pt x="825" y="92"/>
                    </a:cubicBezTo>
                    <a:cubicBezTo>
                      <a:pt x="825" y="92"/>
                      <a:pt x="825" y="93"/>
                      <a:pt x="825" y="94"/>
                    </a:cubicBezTo>
                    <a:cubicBezTo>
                      <a:pt x="817" y="90"/>
                      <a:pt x="810" y="86"/>
                      <a:pt x="802" y="82"/>
                    </a:cubicBezTo>
                    <a:cubicBezTo>
                      <a:pt x="801" y="79"/>
                      <a:pt x="801" y="76"/>
                      <a:pt x="800" y="73"/>
                    </a:cubicBezTo>
                    <a:cubicBezTo>
                      <a:pt x="800" y="76"/>
                      <a:pt x="800" y="79"/>
                      <a:pt x="799" y="82"/>
                    </a:cubicBezTo>
                    <a:cubicBezTo>
                      <a:pt x="792" y="85"/>
                      <a:pt x="784" y="89"/>
                      <a:pt x="777" y="92"/>
                    </a:cubicBezTo>
                    <a:cubicBezTo>
                      <a:pt x="777" y="92"/>
                      <a:pt x="777" y="91"/>
                      <a:pt x="777" y="91"/>
                    </a:cubicBezTo>
                    <a:cubicBezTo>
                      <a:pt x="774" y="91"/>
                      <a:pt x="772" y="91"/>
                      <a:pt x="770" y="91"/>
                    </a:cubicBezTo>
                    <a:cubicBezTo>
                      <a:pt x="770" y="97"/>
                      <a:pt x="770" y="102"/>
                      <a:pt x="770" y="108"/>
                    </a:cubicBezTo>
                    <a:cubicBezTo>
                      <a:pt x="769" y="108"/>
                      <a:pt x="768" y="108"/>
                      <a:pt x="767" y="108"/>
                    </a:cubicBezTo>
                    <a:cubicBezTo>
                      <a:pt x="767" y="114"/>
                      <a:pt x="767" y="119"/>
                      <a:pt x="767" y="125"/>
                    </a:cubicBezTo>
                    <a:cubicBezTo>
                      <a:pt x="766" y="125"/>
                      <a:pt x="764" y="125"/>
                      <a:pt x="763" y="125"/>
                    </a:cubicBezTo>
                    <a:cubicBezTo>
                      <a:pt x="763" y="129"/>
                      <a:pt x="763" y="133"/>
                      <a:pt x="763" y="138"/>
                    </a:cubicBezTo>
                    <a:cubicBezTo>
                      <a:pt x="758" y="138"/>
                      <a:pt x="753" y="138"/>
                      <a:pt x="748" y="138"/>
                    </a:cubicBezTo>
                    <a:cubicBezTo>
                      <a:pt x="748" y="139"/>
                      <a:pt x="748" y="140"/>
                      <a:pt x="748" y="141"/>
                    </a:cubicBezTo>
                    <a:cubicBezTo>
                      <a:pt x="734" y="139"/>
                      <a:pt x="734" y="139"/>
                      <a:pt x="734" y="139"/>
                    </a:cubicBezTo>
                    <a:cubicBezTo>
                      <a:pt x="734" y="71"/>
                      <a:pt x="734" y="71"/>
                      <a:pt x="734" y="71"/>
                    </a:cubicBezTo>
                    <a:cubicBezTo>
                      <a:pt x="727" y="71"/>
                      <a:pt x="727" y="71"/>
                      <a:pt x="727" y="71"/>
                    </a:cubicBezTo>
                    <a:cubicBezTo>
                      <a:pt x="719" y="75"/>
                      <a:pt x="719" y="75"/>
                      <a:pt x="719" y="75"/>
                    </a:cubicBezTo>
                    <a:cubicBezTo>
                      <a:pt x="719" y="71"/>
                      <a:pt x="719" y="71"/>
                      <a:pt x="719" y="71"/>
                    </a:cubicBezTo>
                    <a:cubicBezTo>
                      <a:pt x="717" y="71"/>
                      <a:pt x="717" y="71"/>
                      <a:pt x="717" y="71"/>
                    </a:cubicBezTo>
                    <a:cubicBezTo>
                      <a:pt x="714" y="73"/>
                      <a:pt x="714" y="73"/>
                      <a:pt x="714" y="73"/>
                    </a:cubicBezTo>
                    <a:cubicBezTo>
                      <a:pt x="714" y="110"/>
                      <a:pt x="714" y="110"/>
                      <a:pt x="714" y="110"/>
                    </a:cubicBezTo>
                    <a:cubicBezTo>
                      <a:pt x="706" y="110"/>
                      <a:pt x="706" y="110"/>
                      <a:pt x="706" y="110"/>
                    </a:cubicBezTo>
                    <a:cubicBezTo>
                      <a:pt x="706" y="53"/>
                      <a:pt x="706" y="53"/>
                      <a:pt x="706" y="53"/>
                    </a:cubicBezTo>
                    <a:cubicBezTo>
                      <a:pt x="701" y="53"/>
                      <a:pt x="701" y="53"/>
                      <a:pt x="701" y="53"/>
                    </a:cubicBezTo>
                    <a:cubicBezTo>
                      <a:pt x="701" y="14"/>
                      <a:pt x="701" y="14"/>
                      <a:pt x="701" y="14"/>
                    </a:cubicBezTo>
                    <a:cubicBezTo>
                      <a:pt x="684" y="14"/>
                      <a:pt x="684" y="14"/>
                      <a:pt x="684" y="14"/>
                    </a:cubicBezTo>
                    <a:cubicBezTo>
                      <a:pt x="684" y="8"/>
                      <a:pt x="684" y="8"/>
                      <a:pt x="684" y="8"/>
                    </a:cubicBezTo>
                    <a:cubicBezTo>
                      <a:pt x="667" y="8"/>
                      <a:pt x="667" y="8"/>
                      <a:pt x="667" y="8"/>
                    </a:cubicBezTo>
                    <a:cubicBezTo>
                      <a:pt x="660" y="14"/>
                      <a:pt x="660" y="14"/>
                      <a:pt x="660" y="14"/>
                    </a:cubicBezTo>
                    <a:cubicBezTo>
                      <a:pt x="647" y="14"/>
                      <a:pt x="647" y="14"/>
                      <a:pt x="647" y="14"/>
                    </a:cubicBezTo>
                    <a:cubicBezTo>
                      <a:pt x="637" y="19"/>
                      <a:pt x="637" y="19"/>
                      <a:pt x="637" y="19"/>
                    </a:cubicBezTo>
                    <a:cubicBezTo>
                      <a:pt x="637" y="55"/>
                      <a:pt x="637" y="55"/>
                      <a:pt x="637" y="55"/>
                    </a:cubicBezTo>
                    <a:cubicBezTo>
                      <a:pt x="629" y="55"/>
                      <a:pt x="629" y="55"/>
                      <a:pt x="629" y="55"/>
                    </a:cubicBezTo>
                    <a:cubicBezTo>
                      <a:pt x="629" y="23"/>
                      <a:pt x="629" y="23"/>
                      <a:pt x="629" y="23"/>
                    </a:cubicBezTo>
                    <a:cubicBezTo>
                      <a:pt x="584" y="23"/>
                      <a:pt x="584" y="23"/>
                      <a:pt x="584" y="23"/>
                    </a:cubicBezTo>
                    <a:cubicBezTo>
                      <a:pt x="584" y="47"/>
                      <a:pt x="584" y="47"/>
                      <a:pt x="584" y="47"/>
                    </a:cubicBezTo>
                    <a:cubicBezTo>
                      <a:pt x="582" y="47"/>
                      <a:pt x="582" y="47"/>
                      <a:pt x="582" y="47"/>
                    </a:cubicBezTo>
                    <a:cubicBezTo>
                      <a:pt x="582" y="43"/>
                      <a:pt x="582" y="43"/>
                      <a:pt x="582" y="43"/>
                    </a:cubicBezTo>
                    <a:cubicBezTo>
                      <a:pt x="576" y="43"/>
                      <a:pt x="576" y="43"/>
                      <a:pt x="576" y="43"/>
                    </a:cubicBezTo>
                    <a:cubicBezTo>
                      <a:pt x="576" y="47"/>
                      <a:pt x="576" y="47"/>
                      <a:pt x="576" y="47"/>
                    </a:cubicBezTo>
                    <a:cubicBezTo>
                      <a:pt x="571" y="47"/>
                      <a:pt x="571" y="47"/>
                      <a:pt x="571" y="47"/>
                    </a:cubicBezTo>
                    <a:cubicBezTo>
                      <a:pt x="571" y="51"/>
                      <a:pt x="571" y="51"/>
                      <a:pt x="571" y="51"/>
                    </a:cubicBezTo>
                    <a:cubicBezTo>
                      <a:pt x="560" y="51"/>
                      <a:pt x="560" y="51"/>
                      <a:pt x="560" y="51"/>
                    </a:cubicBezTo>
                    <a:cubicBezTo>
                      <a:pt x="560" y="45"/>
                      <a:pt x="560" y="45"/>
                      <a:pt x="560" y="45"/>
                    </a:cubicBezTo>
                    <a:cubicBezTo>
                      <a:pt x="554" y="45"/>
                      <a:pt x="554" y="45"/>
                      <a:pt x="554" y="45"/>
                    </a:cubicBezTo>
                    <a:cubicBezTo>
                      <a:pt x="554" y="42"/>
                      <a:pt x="554" y="42"/>
                      <a:pt x="554" y="42"/>
                    </a:cubicBezTo>
                    <a:cubicBezTo>
                      <a:pt x="546" y="42"/>
                      <a:pt x="546" y="42"/>
                      <a:pt x="546" y="42"/>
                    </a:cubicBezTo>
                    <a:cubicBezTo>
                      <a:pt x="546" y="45"/>
                      <a:pt x="546" y="45"/>
                      <a:pt x="546" y="45"/>
                    </a:cubicBezTo>
                    <a:cubicBezTo>
                      <a:pt x="543" y="45"/>
                      <a:pt x="543" y="45"/>
                      <a:pt x="543" y="45"/>
                    </a:cubicBezTo>
                    <a:cubicBezTo>
                      <a:pt x="543" y="49"/>
                      <a:pt x="543" y="49"/>
                      <a:pt x="543" y="49"/>
                    </a:cubicBezTo>
                    <a:cubicBezTo>
                      <a:pt x="530" y="53"/>
                      <a:pt x="530" y="53"/>
                      <a:pt x="530" y="53"/>
                    </a:cubicBezTo>
                    <a:cubicBezTo>
                      <a:pt x="530" y="58"/>
                      <a:pt x="530" y="58"/>
                      <a:pt x="530" y="58"/>
                    </a:cubicBezTo>
                    <a:cubicBezTo>
                      <a:pt x="519" y="58"/>
                      <a:pt x="519" y="58"/>
                      <a:pt x="519" y="58"/>
                    </a:cubicBezTo>
                    <a:cubicBezTo>
                      <a:pt x="519" y="57"/>
                      <a:pt x="519" y="57"/>
                      <a:pt x="519" y="57"/>
                    </a:cubicBezTo>
                    <a:cubicBezTo>
                      <a:pt x="520" y="57"/>
                      <a:pt x="520" y="57"/>
                      <a:pt x="520" y="57"/>
                    </a:cubicBezTo>
                    <a:cubicBezTo>
                      <a:pt x="520" y="55"/>
                      <a:pt x="520" y="55"/>
                      <a:pt x="520" y="55"/>
                    </a:cubicBezTo>
                    <a:cubicBezTo>
                      <a:pt x="515" y="51"/>
                      <a:pt x="515" y="51"/>
                      <a:pt x="515" y="51"/>
                    </a:cubicBezTo>
                    <a:cubicBezTo>
                      <a:pt x="515" y="36"/>
                      <a:pt x="515" y="36"/>
                      <a:pt x="515" y="36"/>
                    </a:cubicBezTo>
                    <a:cubicBezTo>
                      <a:pt x="511" y="36"/>
                      <a:pt x="511" y="36"/>
                      <a:pt x="511" y="36"/>
                    </a:cubicBezTo>
                    <a:cubicBezTo>
                      <a:pt x="511" y="38"/>
                      <a:pt x="511" y="38"/>
                      <a:pt x="511" y="38"/>
                    </a:cubicBezTo>
                    <a:cubicBezTo>
                      <a:pt x="506" y="38"/>
                      <a:pt x="506" y="38"/>
                      <a:pt x="506" y="38"/>
                    </a:cubicBezTo>
                    <a:cubicBezTo>
                      <a:pt x="506" y="36"/>
                      <a:pt x="506" y="36"/>
                      <a:pt x="506" y="36"/>
                    </a:cubicBezTo>
                    <a:cubicBezTo>
                      <a:pt x="502" y="36"/>
                      <a:pt x="502" y="36"/>
                      <a:pt x="502" y="36"/>
                    </a:cubicBezTo>
                    <a:cubicBezTo>
                      <a:pt x="502" y="49"/>
                      <a:pt x="502" y="49"/>
                      <a:pt x="502" y="49"/>
                    </a:cubicBezTo>
                    <a:cubicBezTo>
                      <a:pt x="496" y="49"/>
                      <a:pt x="496" y="49"/>
                      <a:pt x="496" y="49"/>
                    </a:cubicBezTo>
                    <a:cubicBezTo>
                      <a:pt x="492" y="47"/>
                      <a:pt x="492" y="47"/>
                      <a:pt x="492" y="47"/>
                    </a:cubicBezTo>
                    <a:cubicBezTo>
                      <a:pt x="487" y="49"/>
                      <a:pt x="487" y="49"/>
                      <a:pt x="487" y="49"/>
                    </a:cubicBezTo>
                    <a:cubicBezTo>
                      <a:pt x="487" y="57"/>
                      <a:pt x="487" y="57"/>
                      <a:pt x="487" y="57"/>
                    </a:cubicBezTo>
                    <a:cubicBezTo>
                      <a:pt x="485" y="57"/>
                      <a:pt x="485" y="57"/>
                      <a:pt x="485" y="57"/>
                    </a:cubicBezTo>
                    <a:cubicBezTo>
                      <a:pt x="485" y="53"/>
                      <a:pt x="485" y="53"/>
                      <a:pt x="485" y="53"/>
                    </a:cubicBezTo>
                    <a:cubicBezTo>
                      <a:pt x="481" y="53"/>
                      <a:pt x="481" y="53"/>
                      <a:pt x="481" y="53"/>
                    </a:cubicBezTo>
                    <a:cubicBezTo>
                      <a:pt x="481" y="73"/>
                      <a:pt x="481" y="73"/>
                      <a:pt x="481" y="73"/>
                    </a:cubicBezTo>
                    <a:cubicBezTo>
                      <a:pt x="480" y="73"/>
                      <a:pt x="480" y="73"/>
                      <a:pt x="480" y="73"/>
                    </a:cubicBezTo>
                    <a:cubicBezTo>
                      <a:pt x="480" y="81"/>
                      <a:pt x="480" y="81"/>
                      <a:pt x="480" y="81"/>
                    </a:cubicBezTo>
                    <a:cubicBezTo>
                      <a:pt x="476" y="81"/>
                      <a:pt x="476" y="81"/>
                      <a:pt x="476" y="81"/>
                    </a:cubicBezTo>
                    <a:cubicBezTo>
                      <a:pt x="476" y="131"/>
                      <a:pt x="476" y="131"/>
                      <a:pt x="476" y="131"/>
                    </a:cubicBezTo>
                    <a:cubicBezTo>
                      <a:pt x="470" y="131"/>
                      <a:pt x="470" y="131"/>
                      <a:pt x="470" y="131"/>
                    </a:cubicBezTo>
                    <a:cubicBezTo>
                      <a:pt x="470" y="135"/>
                      <a:pt x="470" y="135"/>
                      <a:pt x="470" y="135"/>
                    </a:cubicBezTo>
                    <a:cubicBezTo>
                      <a:pt x="461" y="135"/>
                      <a:pt x="461" y="135"/>
                      <a:pt x="461" y="135"/>
                    </a:cubicBezTo>
                    <a:cubicBezTo>
                      <a:pt x="461" y="136"/>
                      <a:pt x="461" y="136"/>
                      <a:pt x="461" y="136"/>
                    </a:cubicBezTo>
                    <a:cubicBezTo>
                      <a:pt x="457" y="136"/>
                      <a:pt x="457" y="136"/>
                      <a:pt x="457" y="136"/>
                    </a:cubicBezTo>
                    <a:cubicBezTo>
                      <a:pt x="457" y="146"/>
                      <a:pt x="457" y="146"/>
                      <a:pt x="457" y="146"/>
                    </a:cubicBezTo>
                    <a:cubicBezTo>
                      <a:pt x="459" y="146"/>
                      <a:pt x="459" y="146"/>
                      <a:pt x="459" y="146"/>
                    </a:cubicBezTo>
                    <a:cubicBezTo>
                      <a:pt x="459" y="155"/>
                      <a:pt x="459" y="155"/>
                      <a:pt x="459" y="155"/>
                    </a:cubicBezTo>
                    <a:cubicBezTo>
                      <a:pt x="452" y="159"/>
                      <a:pt x="452" y="159"/>
                      <a:pt x="452" y="159"/>
                    </a:cubicBezTo>
                    <a:cubicBezTo>
                      <a:pt x="452" y="166"/>
                      <a:pt x="452" y="166"/>
                      <a:pt x="452" y="166"/>
                    </a:cubicBezTo>
                    <a:cubicBezTo>
                      <a:pt x="446" y="166"/>
                      <a:pt x="446" y="166"/>
                      <a:pt x="446" y="166"/>
                    </a:cubicBezTo>
                    <a:cubicBezTo>
                      <a:pt x="446" y="159"/>
                      <a:pt x="446" y="159"/>
                      <a:pt x="446" y="159"/>
                    </a:cubicBezTo>
                    <a:cubicBezTo>
                      <a:pt x="440" y="159"/>
                      <a:pt x="440" y="159"/>
                      <a:pt x="440" y="159"/>
                    </a:cubicBezTo>
                    <a:cubicBezTo>
                      <a:pt x="440" y="157"/>
                      <a:pt x="440" y="157"/>
                      <a:pt x="440" y="157"/>
                    </a:cubicBezTo>
                    <a:cubicBezTo>
                      <a:pt x="433" y="157"/>
                      <a:pt x="433" y="157"/>
                      <a:pt x="433" y="157"/>
                    </a:cubicBezTo>
                    <a:cubicBezTo>
                      <a:pt x="433" y="133"/>
                      <a:pt x="433" y="133"/>
                      <a:pt x="433" y="133"/>
                    </a:cubicBezTo>
                    <a:cubicBezTo>
                      <a:pt x="435" y="131"/>
                      <a:pt x="435" y="131"/>
                      <a:pt x="435" y="131"/>
                    </a:cubicBezTo>
                    <a:cubicBezTo>
                      <a:pt x="435" y="125"/>
                      <a:pt x="435" y="125"/>
                      <a:pt x="435" y="125"/>
                    </a:cubicBezTo>
                    <a:cubicBezTo>
                      <a:pt x="433" y="125"/>
                      <a:pt x="433" y="125"/>
                      <a:pt x="433" y="125"/>
                    </a:cubicBezTo>
                    <a:cubicBezTo>
                      <a:pt x="433" y="122"/>
                      <a:pt x="433" y="122"/>
                      <a:pt x="433" y="122"/>
                    </a:cubicBezTo>
                    <a:cubicBezTo>
                      <a:pt x="435" y="122"/>
                      <a:pt x="435" y="122"/>
                      <a:pt x="435" y="122"/>
                    </a:cubicBezTo>
                    <a:cubicBezTo>
                      <a:pt x="435" y="114"/>
                      <a:pt x="435" y="114"/>
                      <a:pt x="435" y="114"/>
                    </a:cubicBezTo>
                    <a:cubicBezTo>
                      <a:pt x="426" y="114"/>
                      <a:pt x="426" y="114"/>
                      <a:pt x="426" y="114"/>
                    </a:cubicBezTo>
                    <a:cubicBezTo>
                      <a:pt x="426" y="109"/>
                      <a:pt x="426" y="109"/>
                      <a:pt x="426" y="109"/>
                    </a:cubicBezTo>
                    <a:cubicBezTo>
                      <a:pt x="409" y="109"/>
                      <a:pt x="409" y="109"/>
                      <a:pt x="409" y="109"/>
                    </a:cubicBezTo>
                    <a:cubicBezTo>
                      <a:pt x="409" y="116"/>
                      <a:pt x="409" y="116"/>
                      <a:pt x="409" y="116"/>
                    </a:cubicBezTo>
                    <a:cubicBezTo>
                      <a:pt x="401" y="116"/>
                      <a:pt x="401" y="116"/>
                      <a:pt x="401" y="116"/>
                    </a:cubicBezTo>
                    <a:cubicBezTo>
                      <a:pt x="401" y="120"/>
                      <a:pt x="401" y="120"/>
                      <a:pt x="401" y="120"/>
                    </a:cubicBezTo>
                    <a:cubicBezTo>
                      <a:pt x="398" y="120"/>
                      <a:pt x="398" y="120"/>
                      <a:pt x="398" y="120"/>
                    </a:cubicBezTo>
                    <a:cubicBezTo>
                      <a:pt x="398" y="118"/>
                      <a:pt x="398" y="118"/>
                      <a:pt x="398" y="118"/>
                    </a:cubicBezTo>
                    <a:cubicBezTo>
                      <a:pt x="394" y="118"/>
                      <a:pt x="394" y="118"/>
                      <a:pt x="394" y="118"/>
                    </a:cubicBezTo>
                    <a:cubicBezTo>
                      <a:pt x="394" y="104"/>
                      <a:pt x="394" y="104"/>
                      <a:pt x="394" y="104"/>
                    </a:cubicBezTo>
                    <a:cubicBezTo>
                      <a:pt x="396" y="104"/>
                      <a:pt x="396" y="104"/>
                      <a:pt x="396" y="104"/>
                    </a:cubicBezTo>
                    <a:cubicBezTo>
                      <a:pt x="396" y="98"/>
                      <a:pt x="396" y="98"/>
                      <a:pt x="396" y="98"/>
                    </a:cubicBezTo>
                    <a:cubicBezTo>
                      <a:pt x="394" y="98"/>
                      <a:pt x="394" y="98"/>
                      <a:pt x="394" y="98"/>
                    </a:cubicBezTo>
                    <a:cubicBezTo>
                      <a:pt x="392" y="88"/>
                      <a:pt x="392" y="88"/>
                      <a:pt x="392" y="88"/>
                    </a:cubicBezTo>
                    <a:cubicBezTo>
                      <a:pt x="391" y="98"/>
                      <a:pt x="391" y="98"/>
                      <a:pt x="391" y="98"/>
                    </a:cubicBezTo>
                    <a:cubicBezTo>
                      <a:pt x="389" y="98"/>
                      <a:pt x="389" y="98"/>
                      <a:pt x="389" y="98"/>
                    </a:cubicBezTo>
                    <a:cubicBezTo>
                      <a:pt x="388" y="94"/>
                      <a:pt x="388" y="94"/>
                      <a:pt x="388" y="94"/>
                    </a:cubicBezTo>
                    <a:cubicBezTo>
                      <a:pt x="387" y="90"/>
                      <a:pt x="387" y="90"/>
                      <a:pt x="387" y="90"/>
                    </a:cubicBezTo>
                    <a:cubicBezTo>
                      <a:pt x="383" y="86"/>
                      <a:pt x="383" y="86"/>
                      <a:pt x="383" y="86"/>
                    </a:cubicBezTo>
                    <a:cubicBezTo>
                      <a:pt x="379" y="82"/>
                      <a:pt x="379" y="82"/>
                      <a:pt x="379" y="82"/>
                    </a:cubicBezTo>
                    <a:cubicBezTo>
                      <a:pt x="374" y="78"/>
                      <a:pt x="374" y="78"/>
                      <a:pt x="374" y="78"/>
                    </a:cubicBezTo>
                    <a:cubicBezTo>
                      <a:pt x="372" y="75"/>
                      <a:pt x="372" y="75"/>
                      <a:pt x="372" y="75"/>
                    </a:cubicBezTo>
                    <a:cubicBezTo>
                      <a:pt x="370" y="68"/>
                      <a:pt x="370" y="68"/>
                      <a:pt x="370" y="68"/>
                    </a:cubicBezTo>
                    <a:cubicBezTo>
                      <a:pt x="368" y="75"/>
                      <a:pt x="368" y="75"/>
                      <a:pt x="368" y="75"/>
                    </a:cubicBezTo>
                    <a:cubicBezTo>
                      <a:pt x="365" y="79"/>
                      <a:pt x="365" y="79"/>
                      <a:pt x="365" y="79"/>
                    </a:cubicBezTo>
                    <a:cubicBezTo>
                      <a:pt x="359" y="83"/>
                      <a:pt x="359" y="83"/>
                      <a:pt x="359" y="83"/>
                    </a:cubicBezTo>
                    <a:cubicBezTo>
                      <a:pt x="354" y="86"/>
                      <a:pt x="354" y="86"/>
                      <a:pt x="354" y="86"/>
                    </a:cubicBezTo>
                    <a:cubicBezTo>
                      <a:pt x="352" y="90"/>
                      <a:pt x="352" y="90"/>
                      <a:pt x="352" y="90"/>
                    </a:cubicBezTo>
                    <a:cubicBezTo>
                      <a:pt x="350" y="94"/>
                      <a:pt x="350" y="94"/>
                      <a:pt x="350" y="94"/>
                    </a:cubicBezTo>
                    <a:cubicBezTo>
                      <a:pt x="349" y="97"/>
                      <a:pt x="349" y="97"/>
                      <a:pt x="349" y="97"/>
                    </a:cubicBezTo>
                    <a:cubicBezTo>
                      <a:pt x="348" y="98"/>
                      <a:pt x="348" y="98"/>
                      <a:pt x="348" y="98"/>
                    </a:cubicBezTo>
                    <a:cubicBezTo>
                      <a:pt x="346" y="88"/>
                      <a:pt x="346" y="88"/>
                      <a:pt x="346" y="88"/>
                    </a:cubicBezTo>
                    <a:cubicBezTo>
                      <a:pt x="344" y="98"/>
                      <a:pt x="344" y="98"/>
                      <a:pt x="344" y="98"/>
                    </a:cubicBezTo>
                    <a:cubicBezTo>
                      <a:pt x="342" y="97"/>
                      <a:pt x="342" y="97"/>
                      <a:pt x="342" y="97"/>
                    </a:cubicBezTo>
                    <a:cubicBezTo>
                      <a:pt x="342" y="103"/>
                      <a:pt x="342" y="103"/>
                      <a:pt x="342" y="103"/>
                    </a:cubicBezTo>
                    <a:cubicBezTo>
                      <a:pt x="344" y="103"/>
                      <a:pt x="344" y="103"/>
                      <a:pt x="344" y="103"/>
                    </a:cubicBezTo>
                    <a:cubicBezTo>
                      <a:pt x="344" y="120"/>
                      <a:pt x="344" y="120"/>
                      <a:pt x="344" y="120"/>
                    </a:cubicBezTo>
                    <a:cubicBezTo>
                      <a:pt x="334" y="120"/>
                      <a:pt x="334" y="120"/>
                      <a:pt x="334" y="120"/>
                    </a:cubicBezTo>
                    <a:cubicBezTo>
                      <a:pt x="334" y="123"/>
                      <a:pt x="334" y="123"/>
                      <a:pt x="334" y="123"/>
                    </a:cubicBezTo>
                    <a:cubicBezTo>
                      <a:pt x="318" y="123"/>
                      <a:pt x="318" y="123"/>
                      <a:pt x="318" y="123"/>
                    </a:cubicBezTo>
                    <a:cubicBezTo>
                      <a:pt x="318" y="155"/>
                      <a:pt x="318" y="155"/>
                      <a:pt x="318" y="155"/>
                    </a:cubicBezTo>
                    <a:cubicBezTo>
                      <a:pt x="301" y="155"/>
                      <a:pt x="301" y="155"/>
                      <a:pt x="301" y="155"/>
                    </a:cubicBezTo>
                    <a:cubicBezTo>
                      <a:pt x="301" y="177"/>
                      <a:pt x="301" y="177"/>
                      <a:pt x="301" y="177"/>
                    </a:cubicBezTo>
                    <a:cubicBezTo>
                      <a:pt x="299" y="177"/>
                      <a:pt x="299" y="177"/>
                      <a:pt x="299" y="177"/>
                    </a:cubicBezTo>
                    <a:cubicBezTo>
                      <a:pt x="299" y="176"/>
                      <a:pt x="299" y="176"/>
                      <a:pt x="299" y="176"/>
                    </a:cubicBezTo>
                    <a:cubicBezTo>
                      <a:pt x="297" y="176"/>
                      <a:pt x="297" y="176"/>
                      <a:pt x="297" y="176"/>
                    </a:cubicBezTo>
                    <a:cubicBezTo>
                      <a:pt x="297" y="172"/>
                      <a:pt x="297" y="172"/>
                      <a:pt x="297" y="172"/>
                    </a:cubicBezTo>
                    <a:cubicBezTo>
                      <a:pt x="294" y="172"/>
                      <a:pt x="294" y="172"/>
                      <a:pt x="294" y="172"/>
                    </a:cubicBezTo>
                    <a:cubicBezTo>
                      <a:pt x="294" y="179"/>
                      <a:pt x="294" y="179"/>
                      <a:pt x="294" y="179"/>
                    </a:cubicBezTo>
                    <a:cubicBezTo>
                      <a:pt x="290" y="179"/>
                      <a:pt x="290" y="179"/>
                      <a:pt x="290" y="179"/>
                    </a:cubicBezTo>
                    <a:cubicBezTo>
                      <a:pt x="290" y="164"/>
                      <a:pt x="290" y="164"/>
                      <a:pt x="290" y="164"/>
                    </a:cubicBezTo>
                    <a:cubicBezTo>
                      <a:pt x="279" y="150"/>
                      <a:pt x="279" y="150"/>
                      <a:pt x="279" y="150"/>
                    </a:cubicBezTo>
                    <a:cubicBezTo>
                      <a:pt x="275" y="150"/>
                      <a:pt x="275" y="150"/>
                      <a:pt x="275" y="150"/>
                    </a:cubicBezTo>
                    <a:cubicBezTo>
                      <a:pt x="275" y="148"/>
                      <a:pt x="275" y="148"/>
                      <a:pt x="275" y="148"/>
                    </a:cubicBezTo>
                    <a:cubicBezTo>
                      <a:pt x="269" y="148"/>
                      <a:pt x="269" y="148"/>
                      <a:pt x="269" y="148"/>
                    </a:cubicBezTo>
                    <a:cubicBezTo>
                      <a:pt x="269" y="144"/>
                      <a:pt x="269" y="144"/>
                      <a:pt x="269" y="144"/>
                    </a:cubicBezTo>
                    <a:cubicBezTo>
                      <a:pt x="262" y="144"/>
                      <a:pt x="262" y="144"/>
                      <a:pt x="262" y="144"/>
                    </a:cubicBezTo>
                    <a:cubicBezTo>
                      <a:pt x="258" y="146"/>
                      <a:pt x="258" y="146"/>
                      <a:pt x="258" y="146"/>
                    </a:cubicBezTo>
                    <a:cubicBezTo>
                      <a:pt x="258" y="151"/>
                      <a:pt x="258" y="151"/>
                      <a:pt x="258" y="151"/>
                    </a:cubicBezTo>
                    <a:cubicBezTo>
                      <a:pt x="254" y="151"/>
                      <a:pt x="254" y="151"/>
                      <a:pt x="254" y="151"/>
                    </a:cubicBezTo>
                    <a:cubicBezTo>
                      <a:pt x="254" y="140"/>
                      <a:pt x="254" y="140"/>
                      <a:pt x="254" y="140"/>
                    </a:cubicBezTo>
                    <a:cubicBezTo>
                      <a:pt x="258" y="140"/>
                      <a:pt x="258" y="140"/>
                      <a:pt x="258" y="140"/>
                    </a:cubicBezTo>
                    <a:cubicBezTo>
                      <a:pt x="258" y="138"/>
                      <a:pt x="258" y="138"/>
                      <a:pt x="258" y="138"/>
                    </a:cubicBezTo>
                    <a:cubicBezTo>
                      <a:pt x="247" y="129"/>
                      <a:pt x="247" y="129"/>
                      <a:pt x="247" y="129"/>
                    </a:cubicBezTo>
                    <a:cubicBezTo>
                      <a:pt x="247" y="125"/>
                      <a:pt x="247" y="125"/>
                      <a:pt x="247" y="125"/>
                    </a:cubicBezTo>
                    <a:cubicBezTo>
                      <a:pt x="251" y="125"/>
                      <a:pt x="251" y="125"/>
                      <a:pt x="251" y="125"/>
                    </a:cubicBezTo>
                    <a:cubicBezTo>
                      <a:pt x="251" y="122"/>
                      <a:pt x="251" y="122"/>
                      <a:pt x="251" y="122"/>
                    </a:cubicBezTo>
                    <a:cubicBezTo>
                      <a:pt x="247" y="122"/>
                      <a:pt x="247" y="122"/>
                      <a:pt x="247" y="122"/>
                    </a:cubicBezTo>
                    <a:cubicBezTo>
                      <a:pt x="247" y="118"/>
                      <a:pt x="247" y="118"/>
                      <a:pt x="247" y="118"/>
                    </a:cubicBezTo>
                    <a:cubicBezTo>
                      <a:pt x="251" y="118"/>
                      <a:pt x="251" y="118"/>
                      <a:pt x="251" y="118"/>
                    </a:cubicBezTo>
                    <a:cubicBezTo>
                      <a:pt x="251" y="114"/>
                      <a:pt x="251" y="114"/>
                      <a:pt x="251" y="114"/>
                    </a:cubicBezTo>
                    <a:cubicBezTo>
                      <a:pt x="247" y="114"/>
                      <a:pt x="247" y="114"/>
                      <a:pt x="247" y="114"/>
                    </a:cubicBezTo>
                    <a:cubicBezTo>
                      <a:pt x="247" y="110"/>
                      <a:pt x="247" y="110"/>
                      <a:pt x="247" y="110"/>
                    </a:cubicBezTo>
                    <a:cubicBezTo>
                      <a:pt x="251" y="110"/>
                      <a:pt x="251" y="110"/>
                      <a:pt x="251" y="110"/>
                    </a:cubicBezTo>
                    <a:cubicBezTo>
                      <a:pt x="251" y="107"/>
                      <a:pt x="251" y="107"/>
                      <a:pt x="251" y="107"/>
                    </a:cubicBezTo>
                    <a:cubicBezTo>
                      <a:pt x="247" y="107"/>
                      <a:pt x="247" y="107"/>
                      <a:pt x="247" y="107"/>
                    </a:cubicBezTo>
                    <a:cubicBezTo>
                      <a:pt x="247" y="103"/>
                      <a:pt x="247" y="103"/>
                      <a:pt x="247" y="103"/>
                    </a:cubicBezTo>
                    <a:cubicBezTo>
                      <a:pt x="251" y="103"/>
                      <a:pt x="251" y="103"/>
                      <a:pt x="251" y="103"/>
                    </a:cubicBezTo>
                    <a:cubicBezTo>
                      <a:pt x="251" y="99"/>
                      <a:pt x="251" y="99"/>
                      <a:pt x="251" y="99"/>
                    </a:cubicBezTo>
                    <a:cubicBezTo>
                      <a:pt x="247" y="99"/>
                      <a:pt x="247" y="99"/>
                      <a:pt x="247" y="99"/>
                    </a:cubicBezTo>
                    <a:cubicBezTo>
                      <a:pt x="247" y="96"/>
                      <a:pt x="247" y="96"/>
                      <a:pt x="247" y="96"/>
                    </a:cubicBezTo>
                    <a:cubicBezTo>
                      <a:pt x="251" y="96"/>
                      <a:pt x="251" y="96"/>
                      <a:pt x="251" y="96"/>
                    </a:cubicBezTo>
                    <a:cubicBezTo>
                      <a:pt x="251" y="92"/>
                      <a:pt x="251" y="92"/>
                      <a:pt x="251" y="92"/>
                    </a:cubicBezTo>
                    <a:cubicBezTo>
                      <a:pt x="247" y="92"/>
                      <a:pt x="247" y="92"/>
                      <a:pt x="247" y="92"/>
                    </a:cubicBezTo>
                    <a:cubicBezTo>
                      <a:pt x="247" y="88"/>
                      <a:pt x="247" y="88"/>
                      <a:pt x="247" y="88"/>
                    </a:cubicBezTo>
                    <a:cubicBezTo>
                      <a:pt x="251" y="88"/>
                      <a:pt x="251" y="88"/>
                      <a:pt x="251" y="88"/>
                    </a:cubicBezTo>
                    <a:cubicBezTo>
                      <a:pt x="251" y="84"/>
                      <a:pt x="251" y="84"/>
                      <a:pt x="251" y="84"/>
                    </a:cubicBezTo>
                    <a:cubicBezTo>
                      <a:pt x="247" y="84"/>
                      <a:pt x="247" y="84"/>
                      <a:pt x="247" y="84"/>
                    </a:cubicBezTo>
                    <a:cubicBezTo>
                      <a:pt x="247" y="81"/>
                      <a:pt x="247" y="81"/>
                      <a:pt x="247" y="81"/>
                    </a:cubicBezTo>
                    <a:cubicBezTo>
                      <a:pt x="251" y="81"/>
                      <a:pt x="251" y="81"/>
                      <a:pt x="251" y="81"/>
                    </a:cubicBezTo>
                    <a:cubicBezTo>
                      <a:pt x="251" y="77"/>
                      <a:pt x="251" y="77"/>
                      <a:pt x="251" y="77"/>
                    </a:cubicBezTo>
                    <a:cubicBezTo>
                      <a:pt x="247" y="77"/>
                      <a:pt x="247" y="77"/>
                      <a:pt x="247" y="77"/>
                    </a:cubicBezTo>
                    <a:cubicBezTo>
                      <a:pt x="247" y="73"/>
                      <a:pt x="247" y="73"/>
                      <a:pt x="247" y="73"/>
                    </a:cubicBezTo>
                    <a:cubicBezTo>
                      <a:pt x="251" y="73"/>
                      <a:pt x="251" y="73"/>
                      <a:pt x="251" y="73"/>
                    </a:cubicBezTo>
                    <a:cubicBezTo>
                      <a:pt x="251" y="70"/>
                      <a:pt x="251" y="70"/>
                      <a:pt x="251" y="70"/>
                    </a:cubicBezTo>
                    <a:cubicBezTo>
                      <a:pt x="247" y="70"/>
                      <a:pt x="247" y="70"/>
                      <a:pt x="247" y="70"/>
                    </a:cubicBezTo>
                    <a:cubicBezTo>
                      <a:pt x="247" y="66"/>
                      <a:pt x="247" y="66"/>
                      <a:pt x="247" y="66"/>
                    </a:cubicBezTo>
                    <a:cubicBezTo>
                      <a:pt x="251" y="66"/>
                      <a:pt x="251" y="66"/>
                      <a:pt x="251" y="66"/>
                    </a:cubicBezTo>
                    <a:cubicBezTo>
                      <a:pt x="251" y="62"/>
                      <a:pt x="251" y="62"/>
                      <a:pt x="251" y="62"/>
                    </a:cubicBezTo>
                    <a:cubicBezTo>
                      <a:pt x="247" y="62"/>
                      <a:pt x="247" y="62"/>
                      <a:pt x="247" y="62"/>
                    </a:cubicBezTo>
                    <a:cubicBezTo>
                      <a:pt x="247" y="58"/>
                      <a:pt x="247" y="58"/>
                      <a:pt x="247" y="58"/>
                    </a:cubicBezTo>
                    <a:cubicBezTo>
                      <a:pt x="251" y="58"/>
                      <a:pt x="251" y="58"/>
                      <a:pt x="251" y="58"/>
                    </a:cubicBezTo>
                    <a:cubicBezTo>
                      <a:pt x="251" y="55"/>
                      <a:pt x="251" y="55"/>
                      <a:pt x="251" y="55"/>
                    </a:cubicBezTo>
                    <a:cubicBezTo>
                      <a:pt x="247" y="55"/>
                      <a:pt x="247" y="55"/>
                      <a:pt x="247" y="55"/>
                    </a:cubicBezTo>
                    <a:cubicBezTo>
                      <a:pt x="247" y="51"/>
                      <a:pt x="247" y="51"/>
                      <a:pt x="247" y="51"/>
                    </a:cubicBezTo>
                    <a:cubicBezTo>
                      <a:pt x="251" y="51"/>
                      <a:pt x="251" y="51"/>
                      <a:pt x="251" y="51"/>
                    </a:cubicBezTo>
                    <a:cubicBezTo>
                      <a:pt x="251" y="47"/>
                      <a:pt x="251" y="47"/>
                      <a:pt x="251" y="47"/>
                    </a:cubicBezTo>
                    <a:cubicBezTo>
                      <a:pt x="247" y="47"/>
                      <a:pt x="247" y="47"/>
                      <a:pt x="247" y="47"/>
                    </a:cubicBezTo>
                    <a:cubicBezTo>
                      <a:pt x="247" y="43"/>
                      <a:pt x="247" y="43"/>
                      <a:pt x="247" y="43"/>
                    </a:cubicBezTo>
                    <a:cubicBezTo>
                      <a:pt x="251" y="43"/>
                      <a:pt x="251" y="43"/>
                      <a:pt x="251" y="43"/>
                    </a:cubicBezTo>
                    <a:cubicBezTo>
                      <a:pt x="251" y="23"/>
                      <a:pt x="251" y="23"/>
                      <a:pt x="251" y="23"/>
                    </a:cubicBezTo>
                    <a:cubicBezTo>
                      <a:pt x="245" y="14"/>
                      <a:pt x="245" y="14"/>
                      <a:pt x="245" y="14"/>
                    </a:cubicBezTo>
                    <a:cubicBezTo>
                      <a:pt x="178" y="14"/>
                      <a:pt x="178" y="14"/>
                      <a:pt x="178" y="14"/>
                    </a:cubicBezTo>
                    <a:cubicBezTo>
                      <a:pt x="178" y="30"/>
                      <a:pt x="178" y="30"/>
                      <a:pt x="178" y="30"/>
                    </a:cubicBezTo>
                    <a:cubicBezTo>
                      <a:pt x="182" y="36"/>
                      <a:pt x="182" y="36"/>
                      <a:pt x="182" y="36"/>
                    </a:cubicBezTo>
                    <a:cubicBezTo>
                      <a:pt x="178" y="36"/>
                      <a:pt x="178" y="36"/>
                      <a:pt x="178" y="36"/>
                    </a:cubicBezTo>
                    <a:cubicBezTo>
                      <a:pt x="178" y="40"/>
                      <a:pt x="178" y="40"/>
                      <a:pt x="178" y="40"/>
                    </a:cubicBezTo>
                    <a:cubicBezTo>
                      <a:pt x="182" y="40"/>
                      <a:pt x="182" y="40"/>
                      <a:pt x="182" y="40"/>
                    </a:cubicBezTo>
                    <a:cubicBezTo>
                      <a:pt x="182" y="43"/>
                      <a:pt x="182" y="43"/>
                      <a:pt x="182" y="43"/>
                    </a:cubicBezTo>
                    <a:cubicBezTo>
                      <a:pt x="178" y="43"/>
                      <a:pt x="178" y="43"/>
                      <a:pt x="178" y="43"/>
                    </a:cubicBezTo>
                    <a:cubicBezTo>
                      <a:pt x="178" y="47"/>
                      <a:pt x="178" y="47"/>
                      <a:pt x="178" y="47"/>
                    </a:cubicBezTo>
                    <a:cubicBezTo>
                      <a:pt x="182" y="47"/>
                      <a:pt x="182" y="47"/>
                      <a:pt x="182" y="47"/>
                    </a:cubicBezTo>
                    <a:cubicBezTo>
                      <a:pt x="182" y="51"/>
                      <a:pt x="182" y="51"/>
                      <a:pt x="182" y="51"/>
                    </a:cubicBezTo>
                    <a:cubicBezTo>
                      <a:pt x="178" y="51"/>
                      <a:pt x="178" y="51"/>
                      <a:pt x="178" y="51"/>
                    </a:cubicBezTo>
                    <a:cubicBezTo>
                      <a:pt x="178" y="55"/>
                      <a:pt x="178" y="55"/>
                      <a:pt x="178" y="55"/>
                    </a:cubicBezTo>
                    <a:cubicBezTo>
                      <a:pt x="182" y="55"/>
                      <a:pt x="182" y="55"/>
                      <a:pt x="182" y="55"/>
                    </a:cubicBezTo>
                    <a:cubicBezTo>
                      <a:pt x="182" y="58"/>
                      <a:pt x="182" y="58"/>
                      <a:pt x="182" y="58"/>
                    </a:cubicBezTo>
                    <a:cubicBezTo>
                      <a:pt x="178" y="58"/>
                      <a:pt x="178" y="58"/>
                      <a:pt x="178" y="58"/>
                    </a:cubicBezTo>
                    <a:cubicBezTo>
                      <a:pt x="178" y="62"/>
                      <a:pt x="178" y="62"/>
                      <a:pt x="178" y="62"/>
                    </a:cubicBezTo>
                    <a:cubicBezTo>
                      <a:pt x="182" y="62"/>
                      <a:pt x="182" y="62"/>
                      <a:pt x="182" y="62"/>
                    </a:cubicBezTo>
                    <a:cubicBezTo>
                      <a:pt x="182" y="66"/>
                      <a:pt x="182" y="66"/>
                      <a:pt x="182" y="66"/>
                    </a:cubicBezTo>
                    <a:cubicBezTo>
                      <a:pt x="178" y="66"/>
                      <a:pt x="178" y="66"/>
                      <a:pt x="178" y="66"/>
                    </a:cubicBezTo>
                    <a:cubicBezTo>
                      <a:pt x="178" y="70"/>
                      <a:pt x="178" y="70"/>
                      <a:pt x="178" y="70"/>
                    </a:cubicBezTo>
                    <a:cubicBezTo>
                      <a:pt x="182" y="70"/>
                      <a:pt x="182" y="70"/>
                      <a:pt x="182" y="70"/>
                    </a:cubicBezTo>
                    <a:cubicBezTo>
                      <a:pt x="182" y="73"/>
                      <a:pt x="182" y="73"/>
                      <a:pt x="182" y="73"/>
                    </a:cubicBezTo>
                    <a:cubicBezTo>
                      <a:pt x="178" y="73"/>
                      <a:pt x="178" y="73"/>
                      <a:pt x="178" y="73"/>
                    </a:cubicBezTo>
                    <a:cubicBezTo>
                      <a:pt x="178" y="77"/>
                      <a:pt x="178" y="77"/>
                      <a:pt x="178" y="77"/>
                    </a:cubicBezTo>
                    <a:cubicBezTo>
                      <a:pt x="182" y="77"/>
                      <a:pt x="182" y="77"/>
                      <a:pt x="182" y="77"/>
                    </a:cubicBezTo>
                    <a:cubicBezTo>
                      <a:pt x="182" y="81"/>
                      <a:pt x="182" y="81"/>
                      <a:pt x="182" y="81"/>
                    </a:cubicBezTo>
                    <a:cubicBezTo>
                      <a:pt x="178" y="81"/>
                      <a:pt x="178" y="81"/>
                      <a:pt x="178" y="81"/>
                    </a:cubicBezTo>
                    <a:cubicBezTo>
                      <a:pt x="178" y="84"/>
                      <a:pt x="178" y="84"/>
                      <a:pt x="178" y="84"/>
                    </a:cubicBezTo>
                    <a:cubicBezTo>
                      <a:pt x="182" y="84"/>
                      <a:pt x="182" y="84"/>
                      <a:pt x="182" y="84"/>
                    </a:cubicBezTo>
                    <a:cubicBezTo>
                      <a:pt x="182" y="88"/>
                      <a:pt x="182" y="88"/>
                      <a:pt x="182" y="88"/>
                    </a:cubicBezTo>
                    <a:cubicBezTo>
                      <a:pt x="178" y="88"/>
                      <a:pt x="178" y="88"/>
                      <a:pt x="178" y="88"/>
                    </a:cubicBezTo>
                    <a:cubicBezTo>
                      <a:pt x="178" y="92"/>
                      <a:pt x="178" y="92"/>
                      <a:pt x="178" y="92"/>
                    </a:cubicBezTo>
                    <a:cubicBezTo>
                      <a:pt x="182" y="92"/>
                      <a:pt x="182" y="92"/>
                      <a:pt x="182" y="92"/>
                    </a:cubicBezTo>
                    <a:cubicBezTo>
                      <a:pt x="182" y="96"/>
                      <a:pt x="182" y="96"/>
                      <a:pt x="182" y="96"/>
                    </a:cubicBezTo>
                    <a:cubicBezTo>
                      <a:pt x="178" y="96"/>
                      <a:pt x="178" y="96"/>
                      <a:pt x="178" y="96"/>
                    </a:cubicBezTo>
                    <a:cubicBezTo>
                      <a:pt x="178" y="99"/>
                      <a:pt x="178" y="99"/>
                      <a:pt x="178" y="99"/>
                    </a:cubicBezTo>
                    <a:cubicBezTo>
                      <a:pt x="182" y="99"/>
                      <a:pt x="182" y="99"/>
                      <a:pt x="182" y="99"/>
                    </a:cubicBezTo>
                    <a:cubicBezTo>
                      <a:pt x="182" y="103"/>
                      <a:pt x="182" y="103"/>
                      <a:pt x="182" y="103"/>
                    </a:cubicBezTo>
                    <a:cubicBezTo>
                      <a:pt x="178" y="103"/>
                      <a:pt x="178" y="103"/>
                      <a:pt x="178" y="103"/>
                    </a:cubicBezTo>
                    <a:cubicBezTo>
                      <a:pt x="178" y="107"/>
                      <a:pt x="178" y="107"/>
                      <a:pt x="178" y="107"/>
                    </a:cubicBezTo>
                    <a:cubicBezTo>
                      <a:pt x="182" y="107"/>
                      <a:pt x="182" y="107"/>
                      <a:pt x="182" y="107"/>
                    </a:cubicBezTo>
                    <a:cubicBezTo>
                      <a:pt x="182" y="110"/>
                      <a:pt x="182" y="110"/>
                      <a:pt x="182" y="110"/>
                    </a:cubicBezTo>
                    <a:cubicBezTo>
                      <a:pt x="178" y="110"/>
                      <a:pt x="178" y="110"/>
                      <a:pt x="178" y="110"/>
                    </a:cubicBezTo>
                    <a:cubicBezTo>
                      <a:pt x="178" y="114"/>
                      <a:pt x="178" y="114"/>
                      <a:pt x="178" y="114"/>
                    </a:cubicBezTo>
                    <a:cubicBezTo>
                      <a:pt x="182" y="114"/>
                      <a:pt x="182" y="114"/>
                      <a:pt x="182" y="114"/>
                    </a:cubicBezTo>
                    <a:cubicBezTo>
                      <a:pt x="182" y="118"/>
                      <a:pt x="182" y="118"/>
                      <a:pt x="182" y="118"/>
                    </a:cubicBezTo>
                    <a:cubicBezTo>
                      <a:pt x="178" y="118"/>
                      <a:pt x="178" y="118"/>
                      <a:pt x="178" y="118"/>
                    </a:cubicBezTo>
                    <a:cubicBezTo>
                      <a:pt x="178" y="122"/>
                      <a:pt x="178" y="122"/>
                      <a:pt x="178" y="122"/>
                    </a:cubicBezTo>
                    <a:cubicBezTo>
                      <a:pt x="182" y="122"/>
                      <a:pt x="182" y="122"/>
                      <a:pt x="182" y="122"/>
                    </a:cubicBezTo>
                    <a:cubicBezTo>
                      <a:pt x="182" y="125"/>
                      <a:pt x="182" y="125"/>
                      <a:pt x="182" y="125"/>
                    </a:cubicBezTo>
                    <a:cubicBezTo>
                      <a:pt x="178" y="125"/>
                      <a:pt x="178" y="125"/>
                      <a:pt x="178" y="125"/>
                    </a:cubicBezTo>
                    <a:cubicBezTo>
                      <a:pt x="178" y="129"/>
                      <a:pt x="178" y="129"/>
                      <a:pt x="178" y="129"/>
                    </a:cubicBezTo>
                    <a:cubicBezTo>
                      <a:pt x="173" y="127"/>
                      <a:pt x="173" y="127"/>
                      <a:pt x="173" y="127"/>
                    </a:cubicBezTo>
                    <a:cubicBezTo>
                      <a:pt x="173" y="114"/>
                      <a:pt x="173" y="114"/>
                      <a:pt x="173" y="114"/>
                    </a:cubicBezTo>
                    <a:cubicBezTo>
                      <a:pt x="165" y="110"/>
                      <a:pt x="165" y="110"/>
                      <a:pt x="165" y="110"/>
                    </a:cubicBezTo>
                    <a:cubicBezTo>
                      <a:pt x="165" y="101"/>
                      <a:pt x="165" y="101"/>
                      <a:pt x="165" y="101"/>
                    </a:cubicBezTo>
                    <a:cubicBezTo>
                      <a:pt x="145" y="101"/>
                      <a:pt x="145" y="101"/>
                      <a:pt x="145" y="101"/>
                    </a:cubicBezTo>
                    <a:cubicBezTo>
                      <a:pt x="145" y="105"/>
                      <a:pt x="145" y="105"/>
                      <a:pt x="145" y="105"/>
                    </a:cubicBezTo>
                    <a:cubicBezTo>
                      <a:pt x="135" y="105"/>
                      <a:pt x="135" y="105"/>
                      <a:pt x="135" y="105"/>
                    </a:cubicBezTo>
                    <a:cubicBezTo>
                      <a:pt x="135" y="110"/>
                      <a:pt x="135" y="110"/>
                      <a:pt x="135" y="110"/>
                    </a:cubicBezTo>
                    <a:cubicBezTo>
                      <a:pt x="112" y="110"/>
                      <a:pt x="112" y="110"/>
                      <a:pt x="112" y="110"/>
                    </a:cubicBezTo>
                    <a:cubicBezTo>
                      <a:pt x="111" y="111"/>
                      <a:pt x="111" y="111"/>
                      <a:pt x="111" y="111"/>
                    </a:cubicBezTo>
                    <a:cubicBezTo>
                      <a:pt x="111" y="153"/>
                      <a:pt x="111" y="153"/>
                      <a:pt x="111" y="153"/>
                    </a:cubicBezTo>
                    <a:cubicBezTo>
                      <a:pt x="100" y="153"/>
                      <a:pt x="100" y="153"/>
                      <a:pt x="100" y="153"/>
                    </a:cubicBezTo>
                    <a:cubicBezTo>
                      <a:pt x="100" y="157"/>
                      <a:pt x="100" y="157"/>
                      <a:pt x="100" y="157"/>
                    </a:cubicBezTo>
                    <a:cubicBezTo>
                      <a:pt x="96" y="156"/>
                      <a:pt x="96" y="156"/>
                      <a:pt x="96" y="156"/>
                    </a:cubicBezTo>
                    <a:cubicBezTo>
                      <a:pt x="96" y="128"/>
                      <a:pt x="96" y="128"/>
                      <a:pt x="96" y="128"/>
                    </a:cubicBezTo>
                    <a:cubicBezTo>
                      <a:pt x="89" y="128"/>
                      <a:pt x="89" y="128"/>
                      <a:pt x="89" y="128"/>
                    </a:cubicBezTo>
                    <a:cubicBezTo>
                      <a:pt x="84" y="135"/>
                      <a:pt x="84" y="135"/>
                      <a:pt x="84" y="135"/>
                    </a:cubicBezTo>
                    <a:cubicBezTo>
                      <a:pt x="79" y="135"/>
                      <a:pt x="79" y="135"/>
                      <a:pt x="79" y="135"/>
                    </a:cubicBezTo>
                    <a:cubicBezTo>
                      <a:pt x="69" y="128"/>
                      <a:pt x="69" y="128"/>
                      <a:pt x="69" y="128"/>
                    </a:cubicBezTo>
                    <a:cubicBezTo>
                      <a:pt x="44" y="128"/>
                      <a:pt x="44" y="128"/>
                      <a:pt x="44" y="128"/>
                    </a:cubicBezTo>
                    <a:cubicBezTo>
                      <a:pt x="44" y="145"/>
                      <a:pt x="44" y="145"/>
                      <a:pt x="44" y="145"/>
                    </a:cubicBezTo>
                    <a:cubicBezTo>
                      <a:pt x="29" y="142"/>
                      <a:pt x="29" y="142"/>
                      <a:pt x="29" y="142"/>
                    </a:cubicBezTo>
                    <a:cubicBezTo>
                      <a:pt x="26" y="128"/>
                      <a:pt x="26" y="128"/>
                      <a:pt x="26" y="128"/>
                    </a:cubicBezTo>
                    <a:cubicBezTo>
                      <a:pt x="22" y="128"/>
                      <a:pt x="22" y="128"/>
                      <a:pt x="22" y="128"/>
                    </a:cubicBezTo>
                    <a:cubicBezTo>
                      <a:pt x="17" y="99"/>
                      <a:pt x="17" y="99"/>
                      <a:pt x="17" y="99"/>
                    </a:cubicBezTo>
                    <a:cubicBezTo>
                      <a:pt x="19" y="98"/>
                      <a:pt x="19" y="98"/>
                      <a:pt x="19" y="98"/>
                    </a:cubicBezTo>
                    <a:cubicBezTo>
                      <a:pt x="19" y="94"/>
                      <a:pt x="19" y="94"/>
                      <a:pt x="19" y="94"/>
                    </a:cubicBezTo>
                    <a:cubicBezTo>
                      <a:pt x="17" y="92"/>
                      <a:pt x="17" y="92"/>
                      <a:pt x="17" y="92"/>
                    </a:cubicBezTo>
                    <a:cubicBezTo>
                      <a:pt x="15" y="86"/>
                      <a:pt x="15" y="86"/>
                      <a:pt x="15" y="86"/>
                    </a:cubicBezTo>
                    <a:cubicBezTo>
                      <a:pt x="14" y="92"/>
                      <a:pt x="14" y="92"/>
                      <a:pt x="14" y="92"/>
                    </a:cubicBezTo>
                    <a:cubicBezTo>
                      <a:pt x="11" y="94"/>
                      <a:pt x="11" y="94"/>
                      <a:pt x="11" y="94"/>
                    </a:cubicBezTo>
                    <a:cubicBezTo>
                      <a:pt x="11" y="97"/>
                      <a:pt x="11" y="97"/>
                      <a:pt x="11" y="97"/>
                    </a:cubicBezTo>
                    <a:cubicBezTo>
                      <a:pt x="13" y="99"/>
                      <a:pt x="13" y="99"/>
                      <a:pt x="13" y="99"/>
                    </a:cubicBezTo>
                    <a:cubicBezTo>
                      <a:pt x="9" y="129"/>
                      <a:pt x="9" y="129"/>
                      <a:pt x="9" y="129"/>
                    </a:cubicBezTo>
                    <a:cubicBezTo>
                      <a:pt x="6" y="129"/>
                      <a:pt x="6" y="129"/>
                      <a:pt x="6" y="129"/>
                    </a:cubicBezTo>
                    <a:cubicBezTo>
                      <a:pt x="3" y="142"/>
                      <a:pt x="3" y="142"/>
                      <a:pt x="3" y="142"/>
                    </a:cubicBezTo>
                    <a:cubicBezTo>
                      <a:pt x="0" y="140"/>
                      <a:pt x="0" y="140"/>
                      <a:pt x="0" y="140"/>
                    </a:cubicBezTo>
                    <a:cubicBezTo>
                      <a:pt x="0" y="182"/>
                      <a:pt x="0" y="182"/>
                      <a:pt x="0" y="182"/>
                    </a:cubicBezTo>
                    <a:cubicBezTo>
                      <a:pt x="1459" y="182"/>
                      <a:pt x="1459" y="182"/>
                      <a:pt x="1459" y="182"/>
                    </a:cubicBezTo>
                    <a:close/>
                  </a:path>
                </a:pathLst>
              </a:custGeom>
              <a:solidFill>
                <a:srgbClr val="C0E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59"/>
              <p:cNvSpPr/>
              <p:nvPr/>
            </p:nvSpPr>
            <p:spPr>
              <a:xfrm flipH="1">
                <a:off x="6184751" y="5737141"/>
                <a:ext cx="2958970" cy="886329"/>
              </a:xfrm>
              <a:custGeom>
                <a:avLst/>
                <a:gdLst/>
                <a:ahLst/>
                <a:cxnLst/>
                <a:rect l="l" t="t" r="r" b="b"/>
                <a:pathLst>
                  <a:path w="1460" h="410" extrusionOk="0">
                    <a:moveTo>
                      <a:pt x="0" y="410"/>
                    </a:moveTo>
                    <a:cubicBezTo>
                      <a:pt x="0" y="321"/>
                      <a:pt x="0" y="321"/>
                      <a:pt x="0" y="321"/>
                    </a:cubicBezTo>
                    <a:cubicBezTo>
                      <a:pt x="8" y="321"/>
                      <a:pt x="16" y="321"/>
                      <a:pt x="24" y="321"/>
                    </a:cubicBezTo>
                    <a:cubicBezTo>
                      <a:pt x="24" y="326"/>
                      <a:pt x="24" y="330"/>
                      <a:pt x="24" y="335"/>
                    </a:cubicBezTo>
                    <a:cubicBezTo>
                      <a:pt x="30" y="335"/>
                      <a:pt x="37" y="335"/>
                      <a:pt x="43" y="335"/>
                    </a:cubicBezTo>
                    <a:cubicBezTo>
                      <a:pt x="43" y="339"/>
                      <a:pt x="43" y="343"/>
                      <a:pt x="43" y="347"/>
                    </a:cubicBezTo>
                    <a:cubicBezTo>
                      <a:pt x="48" y="347"/>
                      <a:pt x="54" y="347"/>
                      <a:pt x="59" y="347"/>
                    </a:cubicBezTo>
                    <a:cubicBezTo>
                      <a:pt x="59" y="339"/>
                      <a:pt x="59" y="331"/>
                      <a:pt x="59" y="324"/>
                    </a:cubicBezTo>
                    <a:cubicBezTo>
                      <a:pt x="62" y="324"/>
                      <a:pt x="64" y="324"/>
                      <a:pt x="67" y="324"/>
                    </a:cubicBezTo>
                    <a:cubicBezTo>
                      <a:pt x="67" y="323"/>
                      <a:pt x="67" y="322"/>
                      <a:pt x="67" y="321"/>
                    </a:cubicBezTo>
                    <a:cubicBezTo>
                      <a:pt x="69" y="321"/>
                      <a:pt x="71" y="321"/>
                      <a:pt x="73" y="321"/>
                    </a:cubicBezTo>
                    <a:cubicBezTo>
                      <a:pt x="73" y="322"/>
                      <a:pt x="73" y="323"/>
                      <a:pt x="73" y="324"/>
                    </a:cubicBezTo>
                    <a:cubicBezTo>
                      <a:pt x="76" y="324"/>
                      <a:pt x="79" y="324"/>
                      <a:pt x="82" y="324"/>
                    </a:cubicBezTo>
                    <a:cubicBezTo>
                      <a:pt x="82" y="329"/>
                      <a:pt x="82" y="333"/>
                      <a:pt x="82" y="338"/>
                    </a:cubicBezTo>
                    <a:cubicBezTo>
                      <a:pt x="91" y="338"/>
                      <a:pt x="101" y="338"/>
                      <a:pt x="110" y="338"/>
                    </a:cubicBezTo>
                    <a:cubicBezTo>
                      <a:pt x="110" y="340"/>
                      <a:pt x="110" y="342"/>
                      <a:pt x="110" y="344"/>
                    </a:cubicBezTo>
                    <a:cubicBezTo>
                      <a:pt x="111" y="344"/>
                      <a:pt x="113" y="344"/>
                      <a:pt x="114" y="344"/>
                    </a:cubicBezTo>
                    <a:cubicBezTo>
                      <a:pt x="114" y="347"/>
                      <a:pt x="114" y="349"/>
                      <a:pt x="114" y="352"/>
                    </a:cubicBezTo>
                    <a:cubicBezTo>
                      <a:pt x="117" y="352"/>
                      <a:pt x="121" y="352"/>
                      <a:pt x="124" y="352"/>
                    </a:cubicBezTo>
                    <a:cubicBezTo>
                      <a:pt x="124" y="351"/>
                      <a:pt x="124" y="350"/>
                      <a:pt x="124" y="350"/>
                    </a:cubicBezTo>
                    <a:cubicBezTo>
                      <a:pt x="126" y="350"/>
                      <a:pt x="128" y="350"/>
                      <a:pt x="130" y="350"/>
                    </a:cubicBezTo>
                    <a:cubicBezTo>
                      <a:pt x="130" y="350"/>
                      <a:pt x="130" y="351"/>
                      <a:pt x="130" y="352"/>
                    </a:cubicBezTo>
                    <a:cubicBezTo>
                      <a:pt x="134" y="352"/>
                      <a:pt x="139" y="352"/>
                      <a:pt x="144" y="352"/>
                    </a:cubicBezTo>
                    <a:cubicBezTo>
                      <a:pt x="144" y="354"/>
                      <a:pt x="144" y="356"/>
                      <a:pt x="144" y="358"/>
                    </a:cubicBezTo>
                    <a:cubicBezTo>
                      <a:pt x="148" y="358"/>
                      <a:pt x="152" y="358"/>
                      <a:pt x="156" y="358"/>
                    </a:cubicBezTo>
                    <a:cubicBezTo>
                      <a:pt x="156" y="357"/>
                      <a:pt x="156" y="357"/>
                      <a:pt x="156" y="356"/>
                    </a:cubicBezTo>
                    <a:cubicBezTo>
                      <a:pt x="158" y="356"/>
                      <a:pt x="160" y="356"/>
                      <a:pt x="162" y="356"/>
                    </a:cubicBezTo>
                    <a:cubicBezTo>
                      <a:pt x="162" y="357"/>
                      <a:pt x="162" y="357"/>
                      <a:pt x="162" y="358"/>
                    </a:cubicBezTo>
                    <a:cubicBezTo>
                      <a:pt x="166" y="358"/>
                      <a:pt x="170" y="358"/>
                      <a:pt x="173" y="358"/>
                    </a:cubicBezTo>
                    <a:cubicBezTo>
                      <a:pt x="173" y="240"/>
                      <a:pt x="173" y="240"/>
                      <a:pt x="173" y="240"/>
                    </a:cubicBezTo>
                    <a:cubicBezTo>
                      <a:pt x="186" y="240"/>
                      <a:pt x="186" y="240"/>
                      <a:pt x="186" y="240"/>
                    </a:cubicBezTo>
                    <a:cubicBezTo>
                      <a:pt x="186" y="236"/>
                      <a:pt x="186" y="236"/>
                      <a:pt x="186" y="236"/>
                    </a:cubicBezTo>
                    <a:cubicBezTo>
                      <a:pt x="214" y="241"/>
                      <a:pt x="214" y="241"/>
                      <a:pt x="214" y="241"/>
                    </a:cubicBezTo>
                    <a:cubicBezTo>
                      <a:pt x="214" y="259"/>
                      <a:pt x="214" y="277"/>
                      <a:pt x="214" y="295"/>
                    </a:cubicBezTo>
                    <a:cubicBezTo>
                      <a:pt x="218" y="295"/>
                      <a:pt x="222" y="295"/>
                      <a:pt x="225" y="295"/>
                    </a:cubicBezTo>
                    <a:cubicBezTo>
                      <a:pt x="226" y="295"/>
                      <a:pt x="226" y="294"/>
                      <a:pt x="227" y="293"/>
                    </a:cubicBezTo>
                    <a:cubicBezTo>
                      <a:pt x="228" y="293"/>
                      <a:pt x="230" y="293"/>
                      <a:pt x="231" y="293"/>
                    </a:cubicBezTo>
                    <a:cubicBezTo>
                      <a:pt x="232" y="294"/>
                      <a:pt x="232" y="295"/>
                      <a:pt x="233" y="295"/>
                    </a:cubicBezTo>
                    <a:cubicBezTo>
                      <a:pt x="237" y="295"/>
                      <a:pt x="242" y="295"/>
                      <a:pt x="246" y="295"/>
                    </a:cubicBezTo>
                    <a:cubicBezTo>
                      <a:pt x="246" y="306"/>
                      <a:pt x="246" y="316"/>
                      <a:pt x="246" y="326"/>
                    </a:cubicBezTo>
                    <a:cubicBezTo>
                      <a:pt x="250" y="326"/>
                      <a:pt x="253" y="326"/>
                      <a:pt x="257" y="326"/>
                    </a:cubicBezTo>
                    <a:cubicBezTo>
                      <a:pt x="257" y="309"/>
                      <a:pt x="257" y="291"/>
                      <a:pt x="257" y="273"/>
                    </a:cubicBezTo>
                    <a:cubicBezTo>
                      <a:pt x="259" y="273"/>
                      <a:pt x="261" y="273"/>
                      <a:pt x="262" y="273"/>
                    </a:cubicBezTo>
                    <a:cubicBezTo>
                      <a:pt x="262" y="272"/>
                      <a:pt x="262" y="270"/>
                      <a:pt x="262" y="269"/>
                    </a:cubicBezTo>
                    <a:cubicBezTo>
                      <a:pt x="274" y="269"/>
                      <a:pt x="286" y="269"/>
                      <a:pt x="298" y="269"/>
                    </a:cubicBezTo>
                    <a:cubicBezTo>
                      <a:pt x="299" y="270"/>
                      <a:pt x="300" y="271"/>
                      <a:pt x="301" y="272"/>
                    </a:cubicBezTo>
                    <a:cubicBezTo>
                      <a:pt x="301" y="300"/>
                      <a:pt x="301" y="327"/>
                      <a:pt x="301" y="355"/>
                    </a:cubicBezTo>
                    <a:cubicBezTo>
                      <a:pt x="303" y="355"/>
                      <a:pt x="306" y="355"/>
                      <a:pt x="309" y="355"/>
                    </a:cubicBezTo>
                    <a:cubicBezTo>
                      <a:pt x="309" y="357"/>
                      <a:pt x="309" y="359"/>
                      <a:pt x="309" y="361"/>
                    </a:cubicBezTo>
                    <a:cubicBezTo>
                      <a:pt x="311" y="361"/>
                      <a:pt x="314" y="361"/>
                      <a:pt x="316" y="361"/>
                    </a:cubicBezTo>
                    <a:cubicBezTo>
                      <a:pt x="316" y="354"/>
                      <a:pt x="316" y="347"/>
                      <a:pt x="316" y="340"/>
                    </a:cubicBezTo>
                    <a:cubicBezTo>
                      <a:pt x="319" y="340"/>
                      <a:pt x="323" y="340"/>
                      <a:pt x="326" y="340"/>
                    </a:cubicBezTo>
                    <a:cubicBezTo>
                      <a:pt x="326" y="339"/>
                      <a:pt x="326" y="338"/>
                      <a:pt x="326" y="337"/>
                    </a:cubicBezTo>
                    <a:cubicBezTo>
                      <a:pt x="330" y="337"/>
                      <a:pt x="333" y="337"/>
                      <a:pt x="337" y="337"/>
                    </a:cubicBezTo>
                    <a:cubicBezTo>
                      <a:pt x="337" y="338"/>
                      <a:pt x="337" y="339"/>
                      <a:pt x="337" y="340"/>
                    </a:cubicBezTo>
                    <a:cubicBezTo>
                      <a:pt x="339" y="340"/>
                      <a:pt x="341" y="340"/>
                      <a:pt x="343" y="340"/>
                    </a:cubicBezTo>
                    <a:cubicBezTo>
                      <a:pt x="344" y="338"/>
                      <a:pt x="344" y="337"/>
                      <a:pt x="344" y="336"/>
                    </a:cubicBezTo>
                    <a:cubicBezTo>
                      <a:pt x="345" y="336"/>
                      <a:pt x="346" y="336"/>
                      <a:pt x="347" y="336"/>
                    </a:cubicBezTo>
                    <a:cubicBezTo>
                      <a:pt x="347" y="337"/>
                      <a:pt x="348" y="338"/>
                      <a:pt x="348" y="339"/>
                    </a:cubicBezTo>
                    <a:cubicBezTo>
                      <a:pt x="349" y="339"/>
                      <a:pt x="350" y="339"/>
                      <a:pt x="352" y="339"/>
                    </a:cubicBezTo>
                    <a:cubicBezTo>
                      <a:pt x="352" y="328"/>
                      <a:pt x="352" y="316"/>
                      <a:pt x="352" y="304"/>
                    </a:cubicBezTo>
                    <a:cubicBezTo>
                      <a:pt x="362" y="304"/>
                      <a:pt x="373" y="304"/>
                      <a:pt x="384" y="304"/>
                    </a:cubicBezTo>
                    <a:cubicBezTo>
                      <a:pt x="385" y="265"/>
                      <a:pt x="387" y="226"/>
                      <a:pt x="388" y="187"/>
                    </a:cubicBezTo>
                    <a:cubicBezTo>
                      <a:pt x="384" y="186"/>
                      <a:pt x="372" y="182"/>
                      <a:pt x="382" y="177"/>
                    </a:cubicBezTo>
                    <a:cubicBezTo>
                      <a:pt x="381" y="176"/>
                      <a:pt x="380" y="175"/>
                      <a:pt x="379" y="175"/>
                    </a:cubicBezTo>
                    <a:cubicBezTo>
                      <a:pt x="379" y="168"/>
                      <a:pt x="379" y="168"/>
                      <a:pt x="383" y="164"/>
                    </a:cubicBezTo>
                    <a:cubicBezTo>
                      <a:pt x="383" y="162"/>
                      <a:pt x="383" y="159"/>
                      <a:pt x="383" y="156"/>
                    </a:cubicBezTo>
                    <a:cubicBezTo>
                      <a:pt x="385" y="156"/>
                      <a:pt x="388" y="156"/>
                      <a:pt x="390" y="156"/>
                    </a:cubicBezTo>
                    <a:cubicBezTo>
                      <a:pt x="390" y="152"/>
                      <a:pt x="390" y="149"/>
                      <a:pt x="390" y="146"/>
                    </a:cubicBezTo>
                    <a:cubicBezTo>
                      <a:pt x="390" y="145"/>
                      <a:pt x="391" y="145"/>
                      <a:pt x="391" y="144"/>
                    </a:cubicBezTo>
                    <a:cubicBezTo>
                      <a:pt x="391" y="132"/>
                      <a:pt x="391" y="120"/>
                      <a:pt x="391" y="108"/>
                    </a:cubicBezTo>
                    <a:cubicBezTo>
                      <a:pt x="391" y="107"/>
                      <a:pt x="390" y="106"/>
                      <a:pt x="390" y="105"/>
                    </a:cubicBezTo>
                    <a:cubicBezTo>
                      <a:pt x="391" y="104"/>
                      <a:pt x="392" y="103"/>
                      <a:pt x="393" y="102"/>
                    </a:cubicBezTo>
                    <a:cubicBezTo>
                      <a:pt x="393" y="93"/>
                      <a:pt x="393" y="84"/>
                      <a:pt x="393" y="75"/>
                    </a:cubicBezTo>
                    <a:cubicBezTo>
                      <a:pt x="393" y="75"/>
                      <a:pt x="394" y="74"/>
                      <a:pt x="394" y="73"/>
                    </a:cubicBezTo>
                    <a:cubicBezTo>
                      <a:pt x="394" y="65"/>
                      <a:pt x="394" y="56"/>
                      <a:pt x="394" y="47"/>
                    </a:cubicBezTo>
                    <a:cubicBezTo>
                      <a:pt x="394" y="47"/>
                      <a:pt x="395" y="46"/>
                      <a:pt x="395" y="46"/>
                    </a:cubicBezTo>
                    <a:cubicBezTo>
                      <a:pt x="395" y="43"/>
                      <a:pt x="395" y="41"/>
                      <a:pt x="395" y="38"/>
                    </a:cubicBezTo>
                    <a:cubicBezTo>
                      <a:pt x="395" y="38"/>
                      <a:pt x="395" y="37"/>
                      <a:pt x="396" y="37"/>
                    </a:cubicBezTo>
                    <a:cubicBezTo>
                      <a:pt x="396" y="32"/>
                      <a:pt x="396" y="28"/>
                      <a:pt x="396" y="23"/>
                    </a:cubicBezTo>
                    <a:cubicBezTo>
                      <a:pt x="396" y="23"/>
                      <a:pt x="396" y="23"/>
                      <a:pt x="396" y="23"/>
                    </a:cubicBezTo>
                    <a:cubicBezTo>
                      <a:pt x="396" y="28"/>
                      <a:pt x="396" y="32"/>
                      <a:pt x="396" y="37"/>
                    </a:cubicBezTo>
                    <a:cubicBezTo>
                      <a:pt x="397" y="37"/>
                      <a:pt x="397" y="38"/>
                      <a:pt x="397" y="38"/>
                    </a:cubicBezTo>
                    <a:cubicBezTo>
                      <a:pt x="397" y="41"/>
                      <a:pt x="397" y="43"/>
                      <a:pt x="397" y="46"/>
                    </a:cubicBezTo>
                    <a:cubicBezTo>
                      <a:pt x="398" y="46"/>
                      <a:pt x="398" y="47"/>
                      <a:pt x="398" y="47"/>
                    </a:cubicBezTo>
                    <a:cubicBezTo>
                      <a:pt x="398" y="56"/>
                      <a:pt x="398" y="65"/>
                      <a:pt x="398" y="73"/>
                    </a:cubicBezTo>
                    <a:cubicBezTo>
                      <a:pt x="399" y="74"/>
                      <a:pt x="399" y="74"/>
                      <a:pt x="399" y="75"/>
                    </a:cubicBezTo>
                    <a:cubicBezTo>
                      <a:pt x="399" y="84"/>
                      <a:pt x="399" y="93"/>
                      <a:pt x="399" y="102"/>
                    </a:cubicBezTo>
                    <a:cubicBezTo>
                      <a:pt x="400" y="103"/>
                      <a:pt x="401" y="104"/>
                      <a:pt x="402" y="105"/>
                    </a:cubicBezTo>
                    <a:cubicBezTo>
                      <a:pt x="402" y="106"/>
                      <a:pt x="401" y="107"/>
                      <a:pt x="401" y="108"/>
                    </a:cubicBezTo>
                    <a:cubicBezTo>
                      <a:pt x="401" y="120"/>
                      <a:pt x="401" y="132"/>
                      <a:pt x="401" y="144"/>
                    </a:cubicBezTo>
                    <a:cubicBezTo>
                      <a:pt x="401" y="145"/>
                      <a:pt x="402" y="145"/>
                      <a:pt x="402" y="146"/>
                    </a:cubicBezTo>
                    <a:cubicBezTo>
                      <a:pt x="402" y="149"/>
                      <a:pt x="402" y="152"/>
                      <a:pt x="402" y="156"/>
                    </a:cubicBezTo>
                    <a:cubicBezTo>
                      <a:pt x="405" y="156"/>
                      <a:pt x="407" y="156"/>
                      <a:pt x="409" y="156"/>
                    </a:cubicBezTo>
                    <a:cubicBezTo>
                      <a:pt x="409" y="159"/>
                      <a:pt x="409" y="162"/>
                      <a:pt x="409" y="164"/>
                    </a:cubicBezTo>
                    <a:cubicBezTo>
                      <a:pt x="414" y="168"/>
                      <a:pt x="413" y="169"/>
                      <a:pt x="413" y="175"/>
                    </a:cubicBezTo>
                    <a:cubicBezTo>
                      <a:pt x="412" y="175"/>
                      <a:pt x="411" y="176"/>
                      <a:pt x="410" y="177"/>
                    </a:cubicBezTo>
                    <a:cubicBezTo>
                      <a:pt x="421" y="181"/>
                      <a:pt x="409" y="187"/>
                      <a:pt x="404" y="187"/>
                    </a:cubicBezTo>
                    <a:cubicBezTo>
                      <a:pt x="407" y="254"/>
                      <a:pt x="409" y="320"/>
                      <a:pt x="412" y="387"/>
                    </a:cubicBezTo>
                    <a:cubicBezTo>
                      <a:pt x="414" y="387"/>
                      <a:pt x="415" y="387"/>
                      <a:pt x="417" y="387"/>
                    </a:cubicBezTo>
                    <a:cubicBezTo>
                      <a:pt x="417" y="383"/>
                      <a:pt x="417" y="379"/>
                      <a:pt x="417" y="375"/>
                    </a:cubicBezTo>
                    <a:cubicBezTo>
                      <a:pt x="423" y="375"/>
                      <a:pt x="430" y="375"/>
                      <a:pt x="436" y="375"/>
                    </a:cubicBezTo>
                    <a:cubicBezTo>
                      <a:pt x="436" y="380"/>
                      <a:pt x="436" y="384"/>
                      <a:pt x="436" y="389"/>
                    </a:cubicBezTo>
                    <a:cubicBezTo>
                      <a:pt x="437" y="389"/>
                      <a:pt x="438" y="389"/>
                      <a:pt x="439" y="389"/>
                    </a:cubicBezTo>
                    <a:cubicBezTo>
                      <a:pt x="439" y="382"/>
                      <a:pt x="439" y="376"/>
                      <a:pt x="439" y="369"/>
                    </a:cubicBezTo>
                    <a:cubicBezTo>
                      <a:pt x="440" y="369"/>
                      <a:pt x="441" y="369"/>
                      <a:pt x="442" y="369"/>
                    </a:cubicBezTo>
                    <a:cubicBezTo>
                      <a:pt x="442" y="376"/>
                      <a:pt x="442" y="382"/>
                      <a:pt x="442" y="388"/>
                    </a:cubicBezTo>
                    <a:cubicBezTo>
                      <a:pt x="443" y="388"/>
                      <a:pt x="444" y="388"/>
                      <a:pt x="445" y="388"/>
                    </a:cubicBezTo>
                    <a:cubicBezTo>
                      <a:pt x="445" y="385"/>
                      <a:pt x="445" y="381"/>
                      <a:pt x="445" y="378"/>
                    </a:cubicBezTo>
                    <a:cubicBezTo>
                      <a:pt x="445" y="378"/>
                      <a:pt x="446" y="378"/>
                      <a:pt x="446" y="378"/>
                    </a:cubicBezTo>
                    <a:cubicBezTo>
                      <a:pt x="446" y="381"/>
                      <a:pt x="446" y="384"/>
                      <a:pt x="446" y="388"/>
                    </a:cubicBezTo>
                    <a:cubicBezTo>
                      <a:pt x="450" y="388"/>
                      <a:pt x="454" y="388"/>
                      <a:pt x="458" y="387"/>
                    </a:cubicBezTo>
                    <a:cubicBezTo>
                      <a:pt x="458" y="384"/>
                      <a:pt x="458" y="380"/>
                      <a:pt x="458" y="376"/>
                    </a:cubicBezTo>
                    <a:cubicBezTo>
                      <a:pt x="460" y="376"/>
                      <a:pt x="463" y="376"/>
                      <a:pt x="465" y="376"/>
                    </a:cubicBezTo>
                    <a:cubicBezTo>
                      <a:pt x="465" y="375"/>
                      <a:pt x="465" y="374"/>
                      <a:pt x="465" y="373"/>
                    </a:cubicBezTo>
                    <a:cubicBezTo>
                      <a:pt x="468" y="373"/>
                      <a:pt x="471" y="373"/>
                      <a:pt x="473" y="373"/>
                    </a:cubicBezTo>
                    <a:cubicBezTo>
                      <a:pt x="473" y="374"/>
                      <a:pt x="473" y="374"/>
                      <a:pt x="473" y="375"/>
                    </a:cubicBezTo>
                    <a:cubicBezTo>
                      <a:pt x="475" y="375"/>
                      <a:pt x="477" y="375"/>
                      <a:pt x="479" y="375"/>
                    </a:cubicBezTo>
                    <a:cubicBezTo>
                      <a:pt x="479" y="374"/>
                      <a:pt x="479" y="374"/>
                      <a:pt x="479" y="373"/>
                    </a:cubicBezTo>
                    <a:cubicBezTo>
                      <a:pt x="497" y="373"/>
                      <a:pt x="515" y="373"/>
                      <a:pt x="533" y="373"/>
                    </a:cubicBezTo>
                    <a:cubicBezTo>
                      <a:pt x="533" y="372"/>
                      <a:pt x="533" y="371"/>
                      <a:pt x="533" y="370"/>
                    </a:cubicBezTo>
                    <a:cubicBezTo>
                      <a:pt x="534" y="370"/>
                      <a:pt x="536" y="370"/>
                      <a:pt x="537" y="370"/>
                    </a:cubicBezTo>
                    <a:cubicBezTo>
                      <a:pt x="537" y="371"/>
                      <a:pt x="537" y="372"/>
                      <a:pt x="537" y="373"/>
                    </a:cubicBezTo>
                    <a:cubicBezTo>
                      <a:pt x="538" y="373"/>
                      <a:pt x="540" y="373"/>
                      <a:pt x="541" y="373"/>
                    </a:cubicBezTo>
                    <a:cubicBezTo>
                      <a:pt x="541" y="374"/>
                      <a:pt x="541" y="376"/>
                      <a:pt x="541" y="377"/>
                    </a:cubicBezTo>
                    <a:cubicBezTo>
                      <a:pt x="542" y="377"/>
                      <a:pt x="543" y="377"/>
                      <a:pt x="544" y="377"/>
                    </a:cubicBezTo>
                    <a:cubicBezTo>
                      <a:pt x="544" y="377"/>
                      <a:pt x="544" y="376"/>
                      <a:pt x="544" y="375"/>
                    </a:cubicBezTo>
                    <a:cubicBezTo>
                      <a:pt x="545" y="375"/>
                      <a:pt x="546" y="375"/>
                      <a:pt x="547" y="375"/>
                    </a:cubicBezTo>
                    <a:cubicBezTo>
                      <a:pt x="547" y="376"/>
                      <a:pt x="547" y="377"/>
                      <a:pt x="547" y="377"/>
                    </a:cubicBezTo>
                    <a:cubicBezTo>
                      <a:pt x="550" y="377"/>
                      <a:pt x="553" y="377"/>
                      <a:pt x="556" y="377"/>
                    </a:cubicBezTo>
                    <a:cubicBezTo>
                      <a:pt x="556" y="376"/>
                      <a:pt x="556" y="375"/>
                      <a:pt x="556" y="374"/>
                    </a:cubicBezTo>
                    <a:cubicBezTo>
                      <a:pt x="558" y="374"/>
                      <a:pt x="560" y="374"/>
                      <a:pt x="562" y="374"/>
                    </a:cubicBezTo>
                    <a:cubicBezTo>
                      <a:pt x="562" y="379"/>
                      <a:pt x="562" y="385"/>
                      <a:pt x="562" y="390"/>
                    </a:cubicBezTo>
                    <a:cubicBezTo>
                      <a:pt x="563" y="390"/>
                      <a:pt x="563" y="390"/>
                      <a:pt x="564" y="390"/>
                    </a:cubicBezTo>
                    <a:cubicBezTo>
                      <a:pt x="564" y="389"/>
                      <a:pt x="564" y="387"/>
                      <a:pt x="564" y="386"/>
                    </a:cubicBezTo>
                    <a:cubicBezTo>
                      <a:pt x="565" y="386"/>
                      <a:pt x="567" y="386"/>
                      <a:pt x="568" y="386"/>
                    </a:cubicBezTo>
                    <a:cubicBezTo>
                      <a:pt x="568" y="387"/>
                      <a:pt x="568" y="389"/>
                      <a:pt x="568" y="390"/>
                    </a:cubicBezTo>
                    <a:cubicBezTo>
                      <a:pt x="571" y="390"/>
                      <a:pt x="575" y="390"/>
                      <a:pt x="578" y="390"/>
                    </a:cubicBezTo>
                    <a:cubicBezTo>
                      <a:pt x="578" y="382"/>
                      <a:pt x="578" y="382"/>
                      <a:pt x="578" y="382"/>
                    </a:cubicBezTo>
                    <a:cubicBezTo>
                      <a:pt x="588" y="379"/>
                      <a:pt x="588" y="379"/>
                      <a:pt x="588" y="379"/>
                    </a:cubicBezTo>
                    <a:cubicBezTo>
                      <a:pt x="588" y="374"/>
                      <a:pt x="589" y="368"/>
                      <a:pt x="589" y="362"/>
                    </a:cubicBezTo>
                    <a:cubicBezTo>
                      <a:pt x="590" y="362"/>
                      <a:pt x="591" y="362"/>
                      <a:pt x="592" y="362"/>
                    </a:cubicBezTo>
                    <a:cubicBezTo>
                      <a:pt x="592" y="368"/>
                      <a:pt x="593" y="374"/>
                      <a:pt x="593" y="379"/>
                    </a:cubicBezTo>
                    <a:cubicBezTo>
                      <a:pt x="594" y="379"/>
                      <a:pt x="596" y="379"/>
                      <a:pt x="597" y="379"/>
                    </a:cubicBezTo>
                    <a:cubicBezTo>
                      <a:pt x="597" y="374"/>
                      <a:pt x="597" y="368"/>
                      <a:pt x="598" y="362"/>
                    </a:cubicBezTo>
                    <a:cubicBezTo>
                      <a:pt x="599" y="362"/>
                      <a:pt x="600" y="362"/>
                      <a:pt x="601" y="362"/>
                    </a:cubicBezTo>
                    <a:cubicBezTo>
                      <a:pt x="601" y="367"/>
                      <a:pt x="602" y="372"/>
                      <a:pt x="602" y="377"/>
                    </a:cubicBezTo>
                    <a:cubicBezTo>
                      <a:pt x="603" y="377"/>
                      <a:pt x="604" y="377"/>
                      <a:pt x="606" y="377"/>
                    </a:cubicBezTo>
                    <a:cubicBezTo>
                      <a:pt x="606" y="378"/>
                      <a:pt x="606" y="378"/>
                      <a:pt x="606" y="379"/>
                    </a:cubicBezTo>
                    <a:cubicBezTo>
                      <a:pt x="607" y="379"/>
                      <a:pt x="609" y="379"/>
                      <a:pt x="610" y="379"/>
                    </a:cubicBezTo>
                    <a:cubicBezTo>
                      <a:pt x="610" y="378"/>
                      <a:pt x="610" y="378"/>
                      <a:pt x="610" y="377"/>
                    </a:cubicBezTo>
                    <a:cubicBezTo>
                      <a:pt x="612" y="377"/>
                      <a:pt x="613" y="377"/>
                      <a:pt x="615" y="377"/>
                    </a:cubicBezTo>
                    <a:cubicBezTo>
                      <a:pt x="615" y="379"/>
                      <a:pt x="615" y="380"/>
                      <a:pt x="615" y="381"/>
                    </a:cubicBezTo>
                    <a:cubicBezTo>
                      <a:pt x="616" y="382"/>
                      <a:pt x="617" y="382"/>
                      <a:pt x="617" y="382"/>
                    </a:cubicBezTo>
                    <a:cubicBezTo>
                      <a:pt x="617" y="383"/>
                      <a:pt x="617" y="384"/>
                      <a:pt x="617" y="385"/>
                    </a:cubicBezTo>
                    <a:cubicBezTo>
                      <a:pt x="617" y="385"/>
                      <a:pt x="617" y="385"/>
                      <a:pt x="617" y="385"/>
                    </a:cubicBezTo>
                    <a:cubicBezTo>
                      <a:pt x="617" y="387"/>
                      <a:pt x="617" y="389"/>
                      <a:pt x="617" y="391"/>
                    </a:cubicBezTo>
                    <a:cubicBezTo>
                      <a:pt x="620" y="391"/>
                      <a:pt x="624" y="391"/>
                      <a:pt x="628" y="391"/>
                    </a:cubicBezTo>
                    <a:cubicBezTo>
                      <a:pt x="628" y="386"/>
                      <a:pt x="628" y="381"/>
                      <a:pt x="628" y="375"/>
                    </a:cubicBezTo>
                    <a:cubicBezTo>
                      <a:pt x="627" y="375"/>
                      <a:pt x="626" y="375"/>
                      <a:pt x="625" y="375"/>
                    </a:cubicBezTo>
                    <a:cubicBezTo>
                      <a:pt x="625" y="374"/>
                      <a:pt x="625" y="374"/>
                      <a:pt x="625" y="373"/>
                    </a:cubicBezTo>
                    <a:cubicBezTo>
                      <a:pt x="627" y="373"/>
                      <a:pt x="629" y="373"/>
                      <a:pt x="630" y="373"/>
                    </a:cubicBezTo>
                    <a:cubicBezTo>
                      <a:pt x="630" y="370"/>
                      <a:pt x="630" y="368"/>
                      <a:pt x="630" y="365"/>
                    </a:cubicBezTo>
                    <a:cubicBezTo>
                      <a:pt x="643" y="365"/>
                      <a:pt x="656" y="365"/>
                      <a:pt x="668" y="365"/>
                    </a:cubicBezTo>
                    <a:cubicBezTo>
                      <a:pt x="668" y="368"/>
                      <a:pt x="668" y="370"/>
                      <a:pt x="668" y="373"/>
                    </a:cubicBezTo>
                    <a:cubicBezTo>
                      <a:pt x="672" y="373"/>
                      <a:pt x="676" y="373"/>
                      <a:pt x="679" y="372"/>
                    </a:cubicBezTo>
                    <a:cubicBezTo>
                      <a:pt x="679" y="370"/>
                      <a:pt x="679" y="367"/>
                      <a:pt x="679" y="364"/>
                    </a:cubicBezTo>
                    <a:cubicBezTo>
                      <a:pt x="681" y="364"/>
                      <a:pt x="682" y="364"/>
                      <a:pt x="683" y="364"/>
                    </a:cubicBezTo>
                    <a:cubicBezTo>
                      <a:pt x="683" y="360"/>
                      <a:pt x="683" y="355"/>
                      <a:pt x="683" y="350"/>
                    </a:cubicBezTo>
                    <a:cubicBezTo>
                      <a:pt x="685" y="350"/>
                      <a:pt x="687" y="350"/>
                      <a:pt x="688" y="350"/>
                    </a:cubicBezTo>
                    <a:cubicBezTo>
                      <a:pt x="689" y="350"/>
                      <a:pt x="689" y="349"/>
                      <a:pt x="690" y="349"/>
                    </a:cubicBezTo>
                    <a:cubicBezTo>
                      <a:pt x="691" y="349"/>
                      <a:pt x="693" y="349"/>
                      <a:pt x="695" y="349"/>
                    </a:cubicBezTo>
                    <a:cubicBezTo>
                      <a:pt x="695" y="349"/>
                      <a:pt x="696" y="350"/>
                      <a:pt x="696" y="350"/>
                    </a:cubicBezTo>
                    <a:cubicBezTo>
                      <a:pt x="698" y="350"/>
                      <a:pt x="700" y="350"/>
                      <a:pt x="702" y="350"/>
                    </a:cubicBezTo>
                    <a:cubicBezTo>
                      <a:pt x="702" y="355"/>
                      <a:pt x="702" y="359"/>
                      <a:pt x="702" y="364"/>
                    </a:cubicBezTo>
                    <a:cubicBezTo>
                      <a:pt x="707" y="364"/>
                      <a:pt x="712" y="364"/>
                      <a:pt x="717" y="364"/>
                    </a:cubicBezTo>
                    <a:cubicBezTo>
                      <a:pt x="717" y="362"/>
                      <a:pt x="717" y="360"/>
                      <a:pt x="717" y="358"/>
                    </a:cubicBezTo>
                    <a:cubicBezTo>
                      <a:pt x="718" y="358"/>
                      <a:pt x="718" y="358"/>
                      <a:pt x="719" y="358"/>
                    </a:cubicBezTo>
                    <a:cubicBezTo>
                      <a:pt x="719" y="360"/>
                      <a:pt x="719" y="362"/>
                      <a:pt x="719" y="364"/>
                    </a:cubicBezTo>
                    <a:cubicBezTo>
                      <a:pt x="725" y="364"/>
                      <a:pt x="725" y="364"/>
                      <a:pt x="725" y="364"/>
                    </a:cubicBezTo>
                    <a:cubicBezTo>
                      <a:pt x="725" y="300"/>
                      <a:pt x="725" y="300"/>
                      <a:pt x="725" y="300"/>
                    </a:cubicBezTo>
                    <a:cubicBezTo>
                      <a:pt x="744" y="300"/>
                      <a:pt x="744" y="300"/>
                      <a:pt x="744" y="300"/>
                    </a:cubicBezTo>
                    <a:cubicBezTo>
                      <a:pt x="744" y="295"/>
                      <a:pt x="744" y="295"/>
                      <a:pt x="744" y="295"/>
                    </a:cubicBezTo>
                    <a:cubicBezTo>
                      <a:pt x="747" y="295"/>
                      <a:pt x="747" y="295"/>
                      <a:pt x="747" y="295"/>
                    </a:cubicBezTo>
                    <a:cubicBezTo>
                      <a:pt x="747" y="298"/>
                      <a:pt x="747" y="298"/>
                      <a:pt x="747" y="298"/>
                    </a:cubicBezTo>
                    <a:cubicBezTo>
                      <a:pt x="756" y="298"/>
                      <a:pt x="756" y="298"/>
                      <a:pt x="756" y="298"/>
                    </a:cubicBezTo>
                    <a:cubicBezTo>
                      <a:pt x="756" y="295"/>
                      <a:pt x="756" y="295"/>
                      <a:pt x="756" y="295"/>
                    </a:cubicBezTo>
                    <a:cubicBezTo>
                      <a:pt x="758" y="295"/>
                      <a:pt x="758" y="295"/>
                      <a:pt x="758" y="295"/>
                    </a:cubicBezTo>
                    <a:cubicBezTo>
                      <a:pt x="758" y="302"/>
                      <a:pt x="758" y="302"/>
                      <a:pt x="758" y="302"/>
                    </a:cubicBezTo>
                    <a:cubicBezTo>
                      <a:pt x="761" y="302"/>
                      <a:pt x="761" y="302"/>
                      <a:pt x="761" y="302"/>
                    </a:cubicBezTo>
                    <a:cubicBezTo>
                      <a:pt x="761" y="308"/>
                      <a:pt x="761" y="308"/>
                      <a:pt x="761" y="308"/>
                    </a:cubicBezTo>
                    <a:cubicBezTo>
                      <a:pt x="772" y="308"/>
                      <a:pt x="772" y="308"/>
                      <a:pt x="772" y="308"/>
                    </a:cubicBezTo>
                    <a:cubicBezTo>
                      <a:pt x="772" y="323"/>
                      <a:pt x="772" y="323"/>
                      <a:pt x="772" y="323"/>
                    </a:cubicBezTo>
                    <a:cubicBezTo>
                      <a:pt x="773" y="323"/>
                      <a:pt x="773" y="323"/>
                      <a:pt x="773" y="323"/>
                    </a:cubicBezTo>
                    <a:cubicBezTo>
                      <a:pt x="773" y="313"/>
                      <a:pt x="773" y="313"/>
                      <a:pt x="773" y="313"/>
                    </a:cubicBezTo>
                    <a:cubicBezTo>
                      <a:pt x="778" y="313"/>
                      <a:pt x="778" y="313"/>
                      <a:pt x="778" y="313"/>
                    </a:cubicBezTo>
                    <a:cubicBezTo>
                      <a:pt x="778" y="330"/>
                      <a:pt x="778" y="330"/>
                      <a:pt x="778" y="330"/>
                    </a:cubicBezTo>
                    <a:cubicBezTo>
                      <a:pt x="793" y="330"/>
                      <a:pt x="793" y="330"/>
                      <a:pt x="793" y="330"/>
                    </a:cubicBezTo>
                    <a:cubicBezTo>
                      <a:pt x="793" y="324"/>
                      <a:pt x="793" y="324"/>
                      <a:pt x="793" y="324"/>
                    </a:cubicBezTo>
                    <a:cubicBezTo>
                      <a:pt x="799" y="324"/>
                      <a:pt x="799" y="324"/>
                      <a:pt x="799" y="324"/>
                    </a:cubicBezTo>
                    <a:cubicBezTo>
                      <a:pt x="799" y="332"/>
                      <a:pt x="799" y="332"/>
                      <a:pt x="799" y="332"/>
                    </a:cubicBezTo>
                    <a:cubicBezTo>
                      <a:pt x="801" y="332"/>
                      <a:pt x="801" y="332"/>
                      <a:pt x="801" y="332"/>
                    </a:cubicBezTo>
                    <a:cubicBezTo>
                      <a:pt x="801" y="324"/>
                      <a:pt x="801" y="324"/>
                      <a:pt x="801" y="324"/>
                    </a:cubicBezTo>
                    <a:cubicBezTo>
                      <a:pt x="808" y="324"/>
                      <a:pt x="808" y="324"/>
                      <a:pt x="808" y="324"/>
                    </a:cubicBezTo>
                    <a:cubicBezTo>
                      <a:pt x="808" y="306"/>
                      <a:pt x="808" y="306"/>
                      <a:pt x="808" y="306"/>
                    </a:cubicBezTo>
                    <a:cubicBezTo>
                      <a:pt x="812" y="306"/>
                      <a:pt x="812" y="306"/>
                      <a:pt x="812" y="306"/>
                    </a:cubicBezTo>
                    <a:cubicBezTo>
                      <a:pt x="817" y="286"/>
                      <a:pt x="817" y="286"/>
                      <a:pt x="817" y="286"/>
                    </a:cubicBezTo>
                    <a:cubicBezTo>
                      <a:pt x="822" y="286"/>
                      <a:pt x="822" y="286"/>
                      <a:pt x="822" y="286"/>
                    </a:cubicBezTo>
                    <a:cubicBezTo>
                      <a:pt x="828" y="306"/>
                      <a:pt x="828" y="306"/>
                      <a:pt x="828" y="306"/>
                    </a:cubicBezTo>
                    <a:cubicBezTo>
                      <a:pt x="832" y="306"/>
                      <a:pt x="832" y="306"/>
                      <a:pt x="832" y="306"/>
                    </a:cubicBezTo>
                    <a:cubicBezTo>
                      <a:pt x="832" y="336"/>
                      <a:pt x="832" y="336"/>
                      <a:pt x="832" y="336"/>
                    </a:cubicBezTo>
                    <a:cubicBezTo>
                      <a:pt x="835" y="336"/>
                      <a:pt x="835" y="336"/>
                      <a:pt x="835" y="336"/>
                    </a:cubicBezTo>
                    <a:cubicBezTo>
                      <a:pt x="835" y="357"/>
                      <a:pt x="835" y="357"/>
                      <a:pt x="835" y="357"/>
                    </a:cubicBezTo>
                    <a:cubicBezTo>
                      <a:pt x="837" y="357"/>
                      <a:pt x="837" y="357"/>
                      <a:pt x="837" y="357"/>
                    </a:cubicBezTo>
                    <a:cubicBezTo>
                      <a:pt x="837" y="350"/>
                      <a:pt x="837" y="350"/>
                      <a:pt x="837" y="350"/>
                    </a:cubicBezTo>
                    <a:cubicBezTo>
                      <a:pt x="840" y="355"/>
                      <a:pt x="840" y="355"/>
                      <a:pt x="840" y="355"/>
                    </a:cubicBezTo>
                    <a:cubicBezTo>
                      <a:pt x="843" y="355"/>
                      <a:pt x="843" y="355"/>
                      <a:pt x="843" y="355"/>
                    </a:cubicBezTo>
                    <a:cubicBezTo>
                      <a:pt x="843" y="315"/>
                      <a:pt x="843" y="315"/>
                      <a:pt x="843" y="315"/>
                    </a:cubicBezTo>
                    <a:cubicBezTo>
                      <a:pt x="857" y="315"/>
                      <a:pt x="857" y="315"/>
                      <a:pt x="857" y="315"/>
                    </a:cubicBezTo>
                    <a:cubicBezTo>
                      <a:pt x="863" y="322"/>
                      <a:pt x="863" y="322"/>
                      <a:pt x="863" y="322"/>
                    </a:cubicBezTo>
                    <a:cubicBezTo>
                      <a:pt x="863" y="315"/>
                      <a:pt x="863" y="315"/>
                      <a:pt x="863" y="315"/>
                    </a:cubicBezTo>
                    <a:cubicBezTo>
                      <a:pt x="864" y="315"/>
                      <a:pt x="864" y="315"/>
                      <a:pt x="864" y="315"/>
                    </a:cubicBezTo>
                    <a:cubicBezTo>
                      <a:pt x="864" y="314"/>
                      <a:pt x="864" y="314"/>
                      <a:pt x="864" y="314"/>
                    </a:cubicBezTo>
                    <a:cubicBezTo>
                      <a:pt x="869" y="314"/>
                      <a:pt x="869" y="314"/>
                      <a:pt x="869" y="314"/>
                    </a:cubicBezTo>
                    <a:cubicBezTo>
                      <a:pt x="869" y="303"/>
                      <a:pt x="869" y="303"/>
                      <a:pt x="869" y="303"/>
                    </a:cubicBezTo>
                    <a:cubicBezTo>
                      <a:pt x="872" y="303"/>
                      <a:pt x="872" y="303"/>
                      <a:pt x="872" y="303"/>
                    </a:cubicBezTo>
                    <a:cubicBezTo>
                      <a:pt x="872" y="297"/>
                      <a:pt x="872" y="297"/>
                      <a:pt x="872" y="297"/>
                    </a:cubicBezTo>
                    <a:cubicBezTo>
                      <a:pt x="873" y="297"/>
                      <a:pt x="873" y="297"/>
                      <a:pt x="873" y="297"/>
                    </a:cubicBezTo>
                    <a:cubicBezTo>
                      <a:pt x="873" y="286"/>
                      <a:pt x="873" y="286"/>
                      <a:pt x="873" y="286"/>
                    </a:cubicBezTo>
                    <a:cubicBezTo>
                      <a:pt x="881" y="286"/>
                      <a:pt x="881" y="286"/>
                      <a:pt x="881" y="286"/>
                    </a:cubicBezTo>
                    <a:cubicBezTo>
                      <a:pt x="881" y="272"/>
                      <a:pt x="881" y="272"/>
                      <a:pt x="881" y="272"/>
                    </a:cubicBezTo>
                    <a:cubicBezTo>
                      <a:pt x="885" y="272"/>
                      <a:pt x="885" y="272"/>
                      <a:pt x="885" y="272"/>
                    </a:cubicBezTo>
                    <a:cubicBezTo>
                      <a:pt x="885" y="269"/>
                      <a:pt x="885" y="269"/>
                      <a:pt x="885" y="269"/>
                    </a:cubicBezTo>
                    <a:cubicBezTo>
                      <a:pt x="888" y="269"/>
                      <a:pt x="888" y="269"/>
                      <a:pt x="888" y="269"/>
                    </a:cubicBezTo>
                    <a:cubicBezTo>
                      <a:pt x="888" y="255"/>
                      <a:pt x="888" y="255"/>
                      <a:pt x="888" y="255"/>
                    </a:cubicBezTo>
                    <a:cubicBezTo>
                      <a:pt x="890" y="255"/>
                      <a:pt x="890" y="255"/>
                      <a:pt x="890" y="255"/>
                    </a:cubicBezTo>
                    <a:cubicBezTo>
                      <a:pt x="890" y="251"/>
                      <a:pt x="890" y="251"/>
                      <a:pt x="890" y="251"/>
                    </a:cubicBezTo>
                    <a:cubicBezTo>
                      <a:pt x="893" y="251"/>
                      <a:pt x="893" y="251"/>
                      <a:pt x="893" y="251"/>
                    </a:cubicBezTo>
                    <a:cubicBezTo>
                      <a:pt x="893" y="237"/>
                      <a:pt x="893" y="237"/>
                      <a:pt x="893" y="237"/>
                    </a:cubicBezTo>
                    <a:cubicBezTo>
                      <a:pt x="906" y="237"/>
                      <a:pt x="906" y="237"/>
                      <a:pt x="906" y="237"/>
                    </a:cubicBezTo>
                    <a:cubicBezTo>
                      <a:pt x="906" y="231"/>
                      <a:pt x="906" y="231"/>
                      <a:pt x="906" y="231"/>
                    </a:cubicBezTo>
                    <a:cubicBezTo>
                      <a:pt x="921" y="231"/>
                      <a:pt x="921" y="231"/>
                      <a:pt x="921" y="231"/>
                    </a:cubicBezTo>
                    <a:cubicBezTo>
                      <a:pt x="921" y="227"/>
                      <a:pt x="921" y="227"/>
                      <a:pt x="921" y="227"/>
                    </a:cubicBezTo>
                    <a:cubicBezTo>
                      <a:pt x="930" y="227"/>
                      <a:pt x="930" y="227"/>
                      <a:pt x="930" y="227"/>
                    </a:cubicBezTo>
                    <a:cubicBezTo>
                      <a:pt x="930" y="231"/>
                      <a:pt x="930" y="231"/>
                      <a:pt x="930" y="231"/>
                    </a:cubicBezTo>
                    <a:cubicBezTo>
                      <a:pt x="932" y="231"/>
                      <a:pt x="932" y="231"/>
                      <a:pt x="932" y="231"/>
                    </a:cubicBezTo>
                    <a:cubicBezTo>
                      <a:pt x="932" y="229"/>
                      <a:pt x="932" y="229"/>
                      <a:pt x="932" y="229"/>
                    </a:cubicBezTo>
                    <a:cubicBezTo>
                      <a:pt x="937" y="229"/>
                      <a:pt x="937" y="229"/>
                      <a:pt x="937" y="229"/>
                    </a:cubicBezTo>
                    <a:cubicBezTo>
                      <a:pt x="937" y="231"/>
                      <a:pt x="937" y="231"/>
                      <a:pt x="937" y="231"/>
                    </a:cubicBezTo>
                    <a:cubicBezTo>
                      <a:pt x="940" y="231"/>
                      <a:pt x="940" y="231"/>
                      <a:pt x="940" y="231"/>
                    </a:cubicBezTo>
                    <a:cubicBezTo>
                      <a:pt x="940" y="227"/>
                      <a:pt x="940" y="227"/>
                      <a:pt x="940" y="227"/>
                    </a:cubicBezTo>
                    <a:cubicBezTo>
                      <a:pt x="947" y="227"/>
                      <a:pt x="947" y="227"/>
                      <a:pt x="947" y="227"/>
                    </a:cubicBezTo>
                    <a:cubicBezTo>
                      <a:pt x="947" y="231"/>
                      <a:pt x="947" y="231"/>
                      <a:pt x="947" y="231"/>
                    </a:cubicBezTo>
                    <a:cubicBezTo>
                      <a:pt x="958" y="231"/>
                      <a:pt x="958" y="231"/>
                      <a:pt x="958" y="231"/>
                    </a:cubicBezTo>
                    <a:cubicBezTo>
                      <a:pt x="958" y="238"/>
                      <a:pt x="958" y="238"/>
                      <a:pt x="958" y="238"/>
                    </a:cubicBezTo>
                    <a:cubicBezTo>
                      <a:pt x="965" y="238"/>
                      <a:pt x="965" y="238"/>
                      <a:pt x="965" y="238"/>
                    </a:cubicBezTo>
                    <a:cubicBezTo>
                      <a:pt x="965" y="276"/>
                      <a:pt x="965" y="276"/>
                      <a:pt x="965" y="276"/>
                    </a:cubicBezTo>
                    <a:cubicBezTo>
                      <a:pt x="968" y="276"/>
                      <a:pt x="968" y="276"/>
                      <a:pt x="968" y="276"/>
                    </a:cubicBezTo>
                    <a:cubicBezTo>
                      <a:pt x="968" y="261"/>
                      <a:pt x="968" y="261"/>
                      <a:pt x="968" y="261"/>
                    </a:cubicBezTo>
                    <a:cubicBezTo>
                      <a:pt x="987" y="261"/>
                      <a:pt x="987" y="261"/>
                      <a:pt x="987" y="261"/>
                    </a:cubicBezTo>
                    <a:cubicBezTo>
                      <a:pt x="987" y="276"/>
                      <a:pt x="987" y="276"/>
                      <a:pt x="987" y="276"/>
                    </a:cubicBezTo>
                    <a:cubicBezTo>
                      <a:pt x="989" y="276"/>
                      <a:pt x="989" y="276"/>
                      <a:pt x="989" y="276"/>
                    </a:cubicBezTo>
                    <a:cubicBezTo>
                      <a:pt x="989" y="316"/>
                      <a:pt x="989" y="316"/>
                      <a:pt x="989" y="316"/>
                    </a:cubicBezTo>
                    <a:cubicBezTo>
                      <a:pt x="992" y="315"/>
                      <a:pt x="992" y="315"/>
                      <a:pt x="992" y="315"/>
                    </a:cubicBezTo>
                    <a:cubicBezTo>
                      <a:pt x="993" y="283"/>
                      <a:pt x="993" y="283"/>
                      <a:pt x="993" y="283"/>
                    </a:cubicBezTo>
                    <a:cubicBezTo>
                      <a:pt x="994" y="315"/>
                      <a:pt x="994" y="315"/>
                      <a:pt x="994" y="315"/>
                    </a:cubicBezTo>
                    <a:cubicBezTo>
                      <a:pt x="997" y="316"/>
                      <a:pt x="997" y="316"/>
                      <a:pt x="997" y="316"/>
                    </a:cubicBezTo>
                    <a:cubicBezTo>
                      <a:pt x="1000" y="335"/>
                      <a:pt x="1000" y="335"/>
                      <a:pt x="1000" y="335"/>
                    </a:cubicBezTo>
                    <a:cubicBezTo>
                      <a:pt x="1008" y="340"/>
                      <a:pt x="1008" y="340"/>
                      <a:pt x="1008" y="340"/>
                    </a:cubicBezTo>
                    <a:cubicBezTo>
                      <a:pt x="1008" y="332"/>
                      <a:pt x="1008" y="332"/>
                      <a:pt x="1008" y="332"/>
                    </a:cubicBezTo>
                    <a:cubicBezTo>
                      <a:pt x="1011" y="332"/>
                      <a:pt x="1011" y="332"/>
                      <a:pt x="1011" y="332"/>
                    </a:cubicBezTo>
                    <a:cubicBezTo>
                      <a:pt x="1011" y="327"/>
                      <a:pt x="1011" y="327"/>
                      <a:pt x="1011" y="327"/>
                    </a:cubicBezTo>
                    <a:cubicBezTo>
                      <a:pt x="1035" y="327"/>
                      <a:pt x="1035" y="327"/>
                      <a:pt x="1035" y="327"/>
                    </a:cubicBezTo>
                    <a:cubicBezTo>
                      <a:pt x="1035" y="329"/>
                      <a:pt x="1035" y="329"/>
                      <a:pt x="1035" y="329"/>
                    </a:cubicBezTo>
                    <a:cubicBezTo>
                      <a:pt x="1038" y="329"/>
                      <a:pt x="1038" y="329"/>
                      <a:pt x="1038" y="329"/>
                    </a:cubicBezTo>
                    <a:cubicBezTo>
                      <a:pt x="1038" y="323"/>
                      <a:pt x="1038" y="323"/>
                      <a:pt x="1038" y="323"/>
                    </a:cubicBezTo>
                    <a:cubicBezTo>
                      <a:pt x="1042" y="323"/>
                      <a:pt x="1042" y="323"/>
                      <a:pt x="1042" y="323"/>
                    </a:cubicBezTo>
                    <a:cubicBezTo>
                      <a:pt x="1042" y="330"/>
                      <a:pt x="1042" y="330"/>
                      <a:pt x="1042" y="330"/>
                    </a:cubicBezTo>
                    <a:cubicBezTo>
                      <a:pt x="1044" y="330"/>
                      <a:pt x="1044" y="330"/>
                      <a:pt x="1044" y="330"/>
                    </a:cubicBezTo>
                    <a:cubicBezTo>
                      <a:pt x="1044" y="322"/>
                      <a:pt x="1044" y="322"/>
                      <a:pt x="1044" y="322"/>
                    </a:cubicBezTo>
                    <a:cubicBezTo>
                      <a:pt x="1049" y="322"/>
                      <a:pt x="1049" y="322"/>
                      <a:pt x="1049" y="322"/>
                    </a:cubicBezTo>
                    <a:cubicBezTo>
                      <a:pt x="1049" y="318"/>
                      <a:pt x="1049" y="318"/>
                      <a:pt x="1049" y="318"/>
                    </a:cubicBezTo>
                    <a:cubicBezTo>
                      <a:pt x="1058" y="318"/>
                      <a:pt x="1058" y="318"/>
                      <a:pt x="1058" y="318"/>
                    </a:cubicBezTo>
                    <a:cubicBezTo>
                      <a:pt x="1058" y="308"/>
                      <a:pt x="1058" y="308"/>
                      <a:pt x="1058" y="308"/>
                    </a:cubicBezTo>
                    <a:cubicBezTo>
                      <a:pt x="1061" y="307"/>
                      <a:pt x="1061" y="307"/>
                      <a:pt x="1061" y="307"/>
                    </a:cubicBezTo>
                    <a:cubicBezTo>
                      <a:pt x="1061" y="305"/>
                      <a:pt x="1061" y="305"/>
                      <a:pt x="1061" y="305"/>
                    </a:cubicBezTo>
                    <a:cubicBezTo>
                      <a:pt x="1069" y="305"/>
                      <a:pt x="1069" y="305"/>
                      <a:pt x="1069" y="305"/>
                    </a:cubicBezTo>
                    <a:cubicBezTo>
                      <a:pt x="1069" y="299"/>
                      <a:pt x="1069" y="299"/>
                      <a:pt x="1069" y="299"/>
                    </a:cubicBezTo>
                    <a:cubicBezTo>
                      <a:pt x="1073" y="299"/>
                      <a:pt x="1073" y="299"/>
                      <a:pt x="1073" y="299"/>
                    </a:cubicBezTo>
                    <a:cubicBezTo>
                      <a:pt x="1073" y="281"/>
                      <a:pt x="1073" y="281"/>
                      <a:pt x="1073" y="281"/>
                    </a:cubicBezTo>
                    <a:cubicBezTo>
                      <a:pt x="1080" y="281"/>
                      <a:pt x="1080" y="281"/>
                      <a:pt x="1080" y="281"/>
                    </a:cubicBezTo>
                    <a:cubicBezTo>
                      <a:pt x="1080" y="279"/>
                      <a:pt x="1080" y="279"/>
                      <a:pt x="1080" y="279"/>
                    </a:cubicBezTo>
                    <a:cubicBezTo>
                      <a:pt x="1084" y="279"/>
                      <a:pt x="1084" y="279"/>
                      <a:pt x="1084" y="279"/>
                    </a:cubicBezTo>
                    <a:cubicBezTo>
                      <a:pt x="1084" y="257"/>
                      <a:pt x="1084" y="257"/>
                      <a:pt x="1084" y="257"/>
                    </a:cubicBezTo>
                    <a:cubicBezTo>
                      <a:pt x="1093" y="257"/>
                      <a:pt x="1093" y="257"/>
                      <a:pt x="1093" y="257"/>
                    </a:cubicBezTo>
                    <a:cubicBezTo>
                      <a:pt x="1093" y="248"/>
                      <a:pt x="1093" y="248"/>
                      <a:pt x="1093" y="248"/>
                    </a:cubicBezTo>
                    <a:cubicBezTo>
                      <a:pt x="1110" y="248"/>
                      <a:pt x="1110" y="248"/>
                      <a:pt x="1110" y="248"/>
                    </a:cubicBezTo>
                    <a:cubicBezTo>
                      <a:pt x="1110" y="258"/>
                      <a:pt x="1110" y="258"/>
                      <a:pt x="1110" y="258"/>
                    </a:cubicBezTo>
                    <a:cubicBezTo>
                      <a:pt x="1123" y="258"/>
                      <a:pt x="1123" y="258"/>
                      <a:pt x="1123" y="258"/>
                    </a:cubicBezTo>
                    <a:cubicBezTo>
                      <a:pt x="1123" y="280"/>
                      <a:pt x="1123" y="280"/>
                      <a:pt x="1123" y="280"/>
                    </a:cubicBezTo>
                    <a:cubicBezTo>
                      <a:pt x="1129" y="280"/>
                      <a:pt x="1129" y="280"/>
                      <a:pt x="1129" y="280"/>
                    </a:cubicBezTo>
                    <a:cubicBezTo>
                      <a:pt x="1129" y="329"/>
                      <a:pt x="1129" y="329"/>
                      <a:pt x="1129" y="329"/>
                    </a:cubicBezTo>
                    <a:cubicBezTo>
                      <a:pt x="1132" y="329"/>
                      <a:pt x="1132" y="329"/>
                      <a:pt x="1132" y="329"/>
                    </a:cubicBezTo>
                    <a:cubicBezTo>
                      <a:pt x="1136" y="316"/>
                      <a:pt x="1136" y="316"/>
                      <a:pt x="1136" y="316"/>
                    </a:cubicBezTo>
                    <a:cubicBezTo>
                      <a:pt x="1139" y="322"/>
                      <a:pt x="1139" y="322"/>
                      <a:pt x="1139" y="322"/>
                    </a:cubicBezTo>
                    <a:cubicBezTo>
                      <a:pt x="1138" y="322"/>
                      <a:pt x="1138" y="322"/>
                      <a:pt x="1138" y="322"/>
                    </a:cubicBezTo>
                    <a:cubicBezTo>
                      <a:pt x="1138" y="329"/>
                      <a:pt x="1138" y="329"/>
                      <a:pt x="1138" y="329"/>
                    </a:cubicBezTo>
                    <a:cubicBezTo>
                      <a:pt x="1142" y="329"/>
                      <a:pt x="1142" y="329"/>
                      <a:pt x="1142" y="329"/>
                    </a:cubicBezTo>
                    <a:cubicBezTo>
                      <a:pt x="1142" y="344"/>
                      <a:pt x="1142" y="344"/>
                      <a:pt x="1142" y="344"/>
                    </a:cubicBezTo>
                    <a:cubicBezTo>
                      <a:pt x="1146" y="344"/>
                      <a:pt x="1146" y="344"/>
                      <a:pt x="1146" y="344"/>
                    </a:cubicBezTo>
                    <a:cubicBezTo>
                      <a:pt x="1146" y="355"/>
                      <a:pt x="1146" y="355"/>
                      <a:pt x="1146" y="355"/>
                    </a:cubicBezTo>
                    <a:cubicBezTo>
                      <a:pt x="1153" y="355"/>
                      <a:pt x="1153" y="355"/>
                      <a:pt x="1153" y="355"/>
                    </a:cubicBezTo>
                    <a:cubicBezTo>
                      <a:pt x="1153" y="351"/>
                      <a:pt x="1153" y="351"/>
                      <a:pt x="1153" y="351"/>
                    </a:cubicBezTo>
                    <a:cubicBezTo>
                      <a:pt x="1161" y="351"/>
                      <a:pt x="1161" y="351"/>
                      <a:pt x="1161" y="351"/>
                    </a:cubicBezTo>
                    <a:cubicBezTo>
                      <a:pt x="1161" y="340"/>
                      <a:pt x="1161" y="340"/>
                      <a:pt x="1161" y="340"/>
                    </a:cubicBezTo>
                    <a:cubicBezTo>
                      <a:pt x="1180" y="340"/>
                      <a:pt x="1180" y="340"/>
                      <a:pt x="1180" y="340"/>
                    </a:cubicBezTo>
                    <a:cubicBezTo>
                      <a:pt x="1180" y="343"/>
                      <a:pt x="1180" y="343"/>
                      <a:pt x="1180" y="343"/>
                    </a:cubicBezTo>
                    <a:cubicBezTo>
                      <a:pt x="1182" y="343"/>
                      <a:pt x="1182" y="343"/>
                      <a:pt x="1182" y="343"/>
                    </a:cubicBezTo>
                    <a:cubicBezTo>
                      <a:pt x="1182" y="344"/>
                      <a:pt x="1182" y="344"/>
                      <a:pt x="1182" y="344"/>
                    </a:cubicBezTo>
                    <a:cubicBezTo>
                      <a:pt x="1183" y="344"/>
                      <a:pt x="1183" y="344"/>
                      <a:pt x="1183" y="344"/>
                    </a:cubicBezTo>
                    <a:cubicBezTo>
                      <a:pt x="1183" y="340"/>
                      <a:pt x="1183" y="340"/>
                      <a:pt x="1183" y="340"/>
                    </a:cubicBezTo>
                    <a:cubicBezTo>
                      <a:pt x="1187" y="340"/>
                      <a:pt x="1187" y="340"/>
                      <a:pt x="1187" y="340"/>
                    </a:cubicBezTo>
                    <a:cubicBezTo>
                      <a:pt x="1187" y="348"/>
                      <a:pt x="1187" y="348"/>
                      <a:pt x="1187" y="348"/>
                    </a:cubicBezTo>
                    <a:cubicBezTo>
                      <a:pt x="1190" y="348"/>
                      <a:pt x="1190" y="348"/>
                      <a:pt x="1190" y="348"/>
                    </a:cubicBezTo>
                    <a:cubicBezTo>
                      <a:pt x="1190" y="344"/>
                      <a:pt x="1190" y="344"/>
                      <a:pt x="1190" y="344"/>
                    </a:cubicBezTo>
                    <a:cubicBezTo>
                      <a:pt x="1194" y="344"/>
                      <a:pt x="1194" y="344"/>
                      <a:pt x="1194" y="344"/>
                    </a:cubicBezTo>
                    <a:cubicBezTo>
                      <a:pt x="1194" y="333"/>
                      <a:pt x="1194" y="333"/>
                      <a:pt x="1194" y="333"/>
                    </a:cubicBezTo>
                    <a:cubicBezTo>
                      <a:pt x="1209" y="333"/>
                      <a:pt x="1209" y="333"/>
                      <a:pt x="1209" y="333"/>
                    </a:cubicBezTo>
                    <a:cubicBezTo>
                      <a:pt x="1209" y="336"/>
                      <a:pt x="1209" y="336"/>
                      <a:pt x="1209" y="336"/>
                    </a:cubicBezTo>
                    <a:cubicBezTo>
                      <a:pt x="1212" y="336"/>
                      <a:pt x="1212" y="336"/>
                      <a:pt x="1212" y="336"/>
                    </a:cubicBezTo>
                    <a:cubicBezTo>
                      <a:pt x="1212" y="330"/>
                      <a:pt x="1212" y="330"/>
                      <a:pt x="1212" y="330"/>
                    </a:cubicBezTo>
                    <a:cubicBezTo>
                      <a:pt x="1220" y="330"/>
                      <a:pt x="1220" y="330"/>
                      <a:pt x="1220" y="330"/>
                    </a:cubicBezTo>
                    <a:cubicBezTo>
                      <a:pt x="1220" y="318"/>
                      <a:pt x="1220" y="318"/>
                      <a:pt x="1220" y="318"/>
                    </a:cubicBezTo>
                    <a:cubicBezTo>
                      <a:pt x="1227" y="318"/>
                      <a:pt x="1227" y="318"/>
                      <a:pt x="1227" y="318"/>
                    </a:cubicBezTo>
                    <a:cubicBezTo>
                      <a:pt x="1227" y="322"/>
                      <a:pt x="1227" y="322"/>
                      <a:pt x="1227" y="322"/>
                    </a:cubicBezTo>
                    <a:cubicBezTo>
                      <a:pt x="1231" y="322"/>
                      <a:pt x="1231" y="322"/>
                      <a:pt x="1231" y="322"/>
                    </a:cubicBezTo>
                    <a:cubicBezTo>
                      <a:pt x="1231" y="311"/>
                      <a:pt x="1231" y="311"/>
                      <a:pt x="1231" y="311"/>
                    </a:cubicBezTo>
                    <a:cubicBezTo>
                      <a:pt x="1238" y="311"/>
                      <a:pt x="1238" y="311"/>
                      <a:pt x="1238" y="311"/>
                    </a:cubicBezTo>
                    <a:cubicBezTo>
                      <a:pt x="1238" y="318"/>
                      <a:pt x="1238" y="318"/>
                      <a:pt x="1238" y="318"/>
                    </a:cubicBezTo>
                    <a:cubicBezTo>
                      <a:pt x="1249" y="318"/>
                      <a:pt x="1249" y="318"/>
                      <a:pt x="1249" y="318"/>
                    </a:cubicBezTo>
                    <a:cubicBezTo>
                      <a:pt x="1249" y="314"/>
                      <a:pt x="1249" y="314"/>
                      <a:pt x="1249" y="314"/>
                    </a:cubicBezTo>
                    <a:cubicBezTo>
                      <a:pt x="1257" y="314"/>
                      <a:pt x="1257" y="314"/>
                      <a:pt x="1257" y="314"/>
                    </a:cubicBezTo>
                    <a:cubicBezTo>
                      <a:pt x="1257" y="318"/>
                      <a:pt x="1257" y="318"/>
                      <a:pt x="1257" y="318"/>
                    </a:cubicBezTo>
                    <a:cubicBezTo>
                      <a:pt x="1260" y="318"/>
                      <a:pt x="1260" y="318"/>
                      <a:pt x="1260" y="318"/>
                    </a:cubicBezTo>
                    <a:cubicBezTo>
                      <a:pt x="1260" y="325"/>
                      <a:pt x="1260" y="325"/>
                      <a:pt x="1260" y="325"/>
                    </a:cubicBezTo>
                    <a:cubicBezTo>
                      <a:pt x="1264" y="325"/>
                      <a:pt x="1264" y="325"/>
                      <a:pt x="1264" y="325"/>
                    </a:cubicBezTo>
                    <a:cubicBezTo>
                      <a:pt x="1264" y="330"/>
                      <a:pt x="1264" y="330"/>
                      <a:pt x="1264" y="330"/>
                    </a:cubicBezTo>
                    <a:cubicBezTo>
                      <a:pt x="1286" y="330"/>
                      <a:pt x="1286" y="330"/>
                      <a:pt x="1286" y="330"/>
                    </a:cubicBezTo>
                    <a:cubicBezTo>
                      <a:pt x="1286" y="344"/>
                      <a:pt x="1286" y="344"/>
                      <a:pt x="1286" y="344"/>
                    </a:cubicBezTo>
                    <a:cubicBezTo>
                      <a:pt x="1294" y="344"/>
                      <a:pt x="1294" y="344"/>
                      <a:pt x="1294" y="344"/>
                    </a:cubicBezTo>
                    <a:cubicBezTo>
                      <a:pt x="1294" y="340"/>
                      <a:pt x="1294" y="340"/>
                      <a:pt x="1294" y="340"/>
                    </a:cubicBezTo>
                    <a:cubicBezTo>
                      <a:pt x="1316" y="340"/>
                      <a:pt x="1316" y="340"/>
                      <a:pt x="1316" y="340"/>
                    </a:cubicBezTo>
                    <a:cubicBezTo>
                      <a:pt x="1316" y="335"/>
                      <a:pt x="1316" y="335"/>
                      <a:pt x="1316" y="335"/>
                    </a:cubicBezTo>
                    <a:cubicBezTo>
                      <a:pt x="1320" y="333"/>
                      <a:pt x="1320" y="333"/>
                      <a:pt x="1320" y="333"/>
                    </a:cubicBezTo>
                    <a:cubicBezTo>
                      <a:pt x="1320" y="318"/>
                      <a:pt x="1320" y="318"/>
                      <a:pt x="1320" y="318"/>
                    </a:cubicBezTo>
                    <a:cubicBezTo>
                      <a:pt x="1327" y="318"/>
                      <a:pt x="1327" y="318"/>
                      <a:pt x="1327" y="318"/>
                    </a:cubicBezTo>
                    <a:cubicBezTo>
                      <a:pt x="1330" y="327"/>
                      <a:pt x="1330" y="327"/>
                      <a:pt x="1330" y="327"/>
                    </a:cubicBezTo>
                    <a:cubicBezTo>
                      <a:pt x="1331" y="324"/>
                      <a:pt x="1331" y="324"/>
                      <a:pt x="1331" y="324"/>
                    </a:cubicBezTo>
                    <a:cubicBezTo>
                      <a:pt x="1337" y="323"/>
                      <a:pt x="1337" y="323"/>
                      <a:pt x="1337" y="323"/>
                    </a:cubicBezTo>
                    <a:cubicBezTo>
                      <a:pt x="1336" y="282"/>
                      <a:pt x="1336" y="282"/>
                      <a:pt x="1336" y="282"/>
                    </a:cubicBezTo>
                    <a:cubicBezTo>
                      <a:pt x="1342" y="283"/>
                      <a:pt x="1342" y="283"/>
                      <a:pt x="1342" y="283"/>
                    </a:cubicBezTo>
                    <a:cubicBezTo>
                      <a:pt x="1342" y="218"/>
                      <a:pt x="1342" y="218"/>
                      <a:pt x="1342" y="218"/>
                    </a:cubicBezTo>
                    <a:cubicBezTo>
                      <a:pt x="1351" y="218"/>
                      <a:pt x="1351" y="218"/>
                      <a:pt x="1351" y="218"/>
                    </a:cubicBezTo>
                    <a:cubicBezTo>
                      <a:pt x="1351" y="165"/>
                      <a:pt x="1351" y="165"/>
                      <a:pt x="1351" y="165"/>
                    </a:cubicBezTo>
                    <a:cubicBezTo>
                      <a:pt x="1353" y="162"/>
                      <a:pt x="1353" y="162"/>
                      <a:pt x="1353" y="162"/>
                    </a:cubicBezTo>
                    <a:cubicBezTo>
                      <a:pt x="1353" y="151"/>
                      <a:pt x="1353" y="151"/>
                      <a:pt x="1353" y="151"/>
                    </a:cubicBezTo>
                    <a:cubicBezTo>
                      <a:pt x="1361" y="151"/>
                      <a:pt x="1361" y="151"/>
                      <a:pt x="1361" y="151"/>
                    </a:cubicBezTo>
                    <a:cubicBezTo>
                      <a:pt x="1380" y="114"/>
                      <a:pt x="1380" y="114"/>
                      <a:pt x="1380" y="114"/>
                    </a:cubicBezTo>
                    <a:cubicBezTo>
                      <a:pt x="1381" y="0"/>
                      <a:pt x="1381" y="0"/>
                      <a:pt x="1381" y="0"/>
                    </a:cubicBezTo>
                    <a:cubicBezTo>
                      <a:pt x="1383" y="114"/>
                      <a:pt x="1383" y="114"/>
                      <a:pt x="1383" y="114"/>
                    </a:cubicBezTo>
                    <a:cubicBezTo>
                      <a:pt x="1401" y="152"/>
                      <a:pt x="1401" y="152"/>
                      <a:pt x="1401" y="152"/>
                    </a:cubicBezTo>
                    <a:cubicBezTo>
                      <a:pt x="1409" y="152"/>
                      <a:pt x="1409" y="152"/>
                      <a:pt x="1409" y="152"/>
                    </a:cubicBezTo>
                    <a:cubicBezTo>
                      <a:pt x="1409" y="164"/>
                      <a:pt x="1409" y="164"/>
                      <a:pt x="1409" y="164"/>
                    </a:cubicBezTo>
                    <a:cubicBezTo>
                      <a:pt x="1411" y="165"/>
                      <a:pt x="1411" y="165"/>
                      <a:pt x="1411" y="165"/>
                    </a:cubicBezTo>
                    <a:cubicBezTo>
                      <a:pt x="1411" y="218"/>
                      <a:pt x="1411" y="218"/>
                      <a:pt x="1411" y="218"/>
                    </a:cubicBezTo>
                    <a:cubicBezTo>
                      <a:pt x="1418" y="218"/>
                      <a:pt x="1418" y="218"/>
                      <a:pt x="1418" y="218"/>
                    </a:cubicBezTo>
                    <a:cubicBezTo>
                      <a:pt x="1418" y="281"/>
                      <a:pt x="1418" y="281"/>
                      <a:pt x="1418" y="281"/>
                    </a:cubicBezTo>
                    <a:cubicBezTo>
                      <a:pt x="1426" y="281"/>
                      <a:pt x="1426" y="281"/>
                      <a:pt x="1426" y="281"/>
                    </a:cubicBezTo>
                    <a:cubicBezTo>
                      <a:pt x="1426" y="338"/>
                      <a:pt x="1426" y="338"/>
                      <a:pt x="1426" y="338"/>
                    </a:cubicBezTo>
                    <a:cubicBezTo>
                      <a:pt x="1439" y="337"/>
                      <a:pt x="1439" y="337"/>
                      <a:pt x="1439" y="337"/>
                    </a:cubicBezTo>
                    <a:cubicBezTo>
                      <a:pt x="1441" y="332"/>
                      <a:pt x="1441" y="332"/>
                      <a:pt x="1441" y="332"/>
                    </a:cubicBezTo>
                    <a:cubicBezTo>
                      <a:pt x="1448" y="331"/>
                      <a:pt x="1448" y="331"/>
                      <a:pt x="1448" y="331"/>
                    </a:cubicBezTo>
                    <a:cubicBezTo>
                      <a:pt x="1450" y="335"/>
                      <a:pt x="1450" y="335"/>
                      <a:pt x="1450" y="335"/>
                    </a:cubicBezTo>
                    <a:cubicBezTo>
                      <a:pt x="1460" y="335"/>
                      <a:pt x="1460" y="335"/>
                      <a:pt x="1460" y="335"/>
                    </a:cubicBezTo>
                    <a:cubicBezTo>
                      <a:pt x="1460" y="410"/>
                      <a:pt x="1460" y="410"/>
                      <a:pt x="1460" y="410"/>
                    </a:cubicBezTo>
                    <a:cubicBezTo>
                      <a:pt x="0" y="410"/>
                      <a:pt x="0" y="410"/>
                      <a:pt x="0" y="410"/>
                    </a:cubicBezTo>
                    <a:close/>
                  </a:path>
                </a:pathLst>
              </a:custGeom>
              <a:solidFill>
                <a:srgbClr val="C0E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43" name="Google Shape;43;p59"/>
            <p:cNvSpPr/>
            <p:nvPr/>
          </p:nvSpPr>
          <p:spPr>
            <a:xfrm>
              <a:off x="0" y="6766560"/>
              <a:ext cx="12192000" cy="91440"/>
            </a:xfrm>
            <a:prstGeom prst="rect">
              <a:avLst/>
            </a:prstGeom>
            <a:solidFill>
              <a:srgbClr val="C0EA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4" name="Google Shape;44;p59"/>
          <p:cNvSpPr>
            <a:spLocks noGrp="1"/>
          </p:cNvSpPr>
          <p:nvPr>
            <p:ph type="pic" idx="2"/>
          </p:nvPr>
        </p:nvSpPr>
        <p:spPr>
          <a:xfrm>
            <a:off x="3580397" y="2261021"/>
            <a:ext cx="1822927" cy="2991406"/>
          </a:xfrm>
          <a:prstGeom prst="rect">
            <a:avLst/>
          </a:prstGeom>
          <a:solidFill>
            <a:srgbClr val="F2F2F2"/>
          </a:solidFill>
          <a:ln>
            <a:noFill/>
          </a:ln>
        </p:spPr>
      </p:sp>
      <p:sp>
        <p:nvSpPr>
          <p:cNvPr id="45" name="Google Shape;45;p59"/>
          <p:cNvSpPr>
            <a:spLocks noGrp="1"/>
          </p:cNvSpPr>
          <p:nvPr>
            <p:ph type="pic" idx="3"/>
          </p:nvPr>
        </p:nvSpPr>
        <p:spPr>
          <a:xfrm>
            <a:off x="6823683" y="2242075"/>
            <a:ext cx="1831516" cy="2991406"/>
          </a:xfrm>
          <a:prstGeom prst="rect">
            <a:avLst/>
          </a:prstGeom>
          <a:solidFill>
            <a:srgbClr val="F2F2F2"/>
          </a:solidFill>
          <a:ln>
            <a:noFill/>
          </a:ln>
        </p:spPr>
      </p:sp>
      <p:sp>
        <p:nvSpPr>
          <p:cNvPr id="46" name="Google Shape;46;p5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covid19/mobility/"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ZMrzCP0ZYQ0lfOIMbL4CNgyt5L1pGTXU/view?usp=drive_link"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List_of_the_busiest_airports_in_Indonesia" TargetMode="External"/><Relationship Id="rId13" Type="http://schemas.openxmlformats.org/officeDocument/2006/relationships/hyperlink" Target="https://en.wikipedia.org/wiki/Angkasa_Pura" TargetMode="External"/><Relationship Id="rId3" Type="http://schemas.openxmlformats.org/officeDocument/2006/relationships/hyperlink" Target="https://en.wikipedia.org/wiki/Indonesian_language" TargetMode="External"/><Relationship Id="rId7" Type="http://schemas.openxmlformats.org/officeDocument/2006/relationships/hyperlink" Target="https://en.wikipedia.org/wiki/Sidoarjo" TargetMode="External"/><Relationship Id="rId12" Type="http://schemas.openxmlformats.org/officeDocument/2006/relationships/hyperlink" Target="https://en.wikipedia.org/wiki/Surabaya_metropolitan_area"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en.wikipedia.org/wiki/Sedati" TargetMode="External"/><Relationship Id="rId11" Type="http://schemas.openxmlformats.org/officeDocument/2006/relationships/hyperlink" Target="https://en.wikipedia.org/wiki/Surabaya" TargetMode="External"/><Relationship Id="rId5" Type="http://schemas.openxmlformats.org/officeDocument/2006/relationships/hyperlink" Target="https://en.wikipedia.org/wiki/ICAO_airport_code" TargetMode="External"/><Relationship Id="rId10" Type="http://schemas.openxmlformats.org/officeDocument/2006/relationships/hyperlink" Target="https://en.wikipedia.org/wiki/Ngurah_Rai_International_Airport" TargetMode="External"/><Relationship Id="rId4" Type="http://schemas.openxmlformats.org/officeDocument/2006/relationships/hyperlink" Target="https://en.wikipedia.org/wiki/IATA_airport_code" TargetMode="External"/><Relationship Id="rId9" Type="http://schemas.openxmlformats.org/officeDocument/2006/relationships/hyperlink" Target="https://en.wikipedia.org/wiki/Soekarno%E2%80%93Hatta_International_Airport" TargetMode="External"/><Relationship Id="rId14" Type="http://schemas.openxmlformats.org/officeDocument/2006/relationships/hyperlink" Target="https://en.wikipedia.org/wiki/Juanda_International_Airport#cite_note-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
          <p:cNvSpPr txBox="1"/>
          <p:nvPr/>
        </p:nvSpPr>
        <p:spPr>
          <a:xfrm>
            <a:off x="5732325" y="3192400"/>
            <a:ext cx="5295900" cy="379800"/>
          </a:xfrm>
          <a:prstGeom prst="rect">
            <a:avLst/>
          </a:prstGeom>
          <a:solidFill>
            <a:schemeClr val="dk1"/>
          </a:solidFill>
          <a:ln>
            <a:noFill/>
          </a:ln>
          <a:effectLst>
            <a:outerShdw blurRad="57150" dist="19050" dir="5400000" algn="bl" rotWithShape="0">
              <a:srgbClr val="000000"/>
            </a:outerShdw>
          </a:effectLst>
        </p:spPr>
        <p:txBody>
          <a:bodyPr spcFirstLastPara="1" wrap="square" lIns="91425" tIns="45700" rIns="91425" bIns="45700" anchor="ctr" anchorCtr="0">
            <a:spAutoFit/>
          </a:bodyPr>
          <a:lstStyle/>
          <a:p>
            <a:pPr marL="0" marR="0" lvl="0" indent="0" algn="l" rtl="0">
              <a:spcBef>
                <a:spcPts val="0"/>
              </a:spcBef>
              <a:spcAft>
                <a:spcPts val="0"/>
              </a:spcAft>
              <a:buNone/>
            </a:pPr>
            <a:r>
              <a:rPr lang="en-US" sz="1867" i="0" u="none" strike="noStrike" cap="none">
                <a:solidFill>
                  <a:schemeClr val="lt1"/>
                </a:solidFill>
                <a:latin typeface="Calibri"/>
                <a:ea typeface="Calibri"/>
                <a:cs typeface="Calibri"/>
                <a:sym typeface="Calibri"/>
              </a:rPr>
              <a:t>MOCHAMMAD REYHAN MAULUDDI </a:t>
            </a:r>
            <a:r>
              <a:rPr lang="en-US" sz="1867">
                <a:solidFill>
                  <a:schemeClr val="lt1"/>
                </a:solidFill>
                <a:latin typeface="Calibri"/>
                <a:ea typeface="Calibri"/>
                <a:cs typeface="Calibri"/>
                <a:sym typeface="Calibri"/>
              </a:rPr>
              <a:t>(</a:t>
            </a:r>
            <a:r>
              <a:rPr lang="en-US" sz="1867" i="0" u="none" strike="noStrike" cap="none">
                <a:solidFill>
                  <a:schemeClr val="lt1"/>
                </a:solidFill>
                <a:latin typeface="Calibri"/>
                <a:ea typeface="Calibri"/>
                <a:cs typeface="Calibri"/>
                <a:sym typeface="Calibri"/>
              </a:rPr>
              <a:t>6032222003)</a:t>
            </a:r>
            <a:endParaRPr sz="1867">
              <a:solidFill>
                <a:schemeClr val="lt1"/>
              </a:solidFill>
              <a:latin typeface="Calibri"/>
              <a:ea typeface="Calibri"/>
              <a:cs typeface="Calibri"/>
              <a:sym typeface="Calibri"/>
            </a:endParaRPr>
          </a:p>
        </p:txBody>
      </p:sp>
      <p:sp>
        <p:nvSpPr>
          <p:cNvPr id="118" name="Google Shape;118;p1"/>
          <p:cNvSpPr txBox="1"/>
          <p:nvPr/>
        </p:nvSpPr>
        <p:spPr>
          <a:xfrm>
            <a:off x="342650" y="483850"/>
            <a:ext cx="11555100" cy="667200"/>
          </a:xfrm>
          <a:prstGeom prst="rect">
            <a:avLst/>
          </a:prstGeom>
          <a:solidFill>
            <a:schemeClr val="dk1"/>
          </a:solidFill>
          <a:ln w="9525" cap="flat" cmpd="sng">
            <a:solidFill>
              <a:schemeClr val="dk1"/>
            </a:solidFill>
            <a:prstDash val="solid"/>
            <a:round/>
            <a:headEnd type="none" w="sm" len="sm"/>
            <a:tailEnd type="none" w="sm" len="sm"/>
          </a:ln>
          <a:effectLst>
            <a:outerShdw blurRad="57150" dist="19050" dir="5400000" algn="bl" rotWithShape="0">
              <a:srgbClr val="000000"/>
            </a:outerShdw>
          </a:effectLst>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67" b="1" dirty="0">
                <a:solidFill>
                  <a:schemeClr val="lt1"/>
                </a:solidFill>
                <a:latin typeface="Calibri"/>
                <a:ea typeface="Calibri"/>
                <a:cs typeface="Calibri"/>
                <a:sym typeface="Calibri"/>
              </a:rPr>
              <a:t>DESCRIPTIVE, DIAGNOSTIC &amp; FORECAST ANALYSIS OF PASSENGER FLIGHT IN JUANDA SURABAYA AIRPORT BASED ON GOOGLE TREND FROM 2011 TO AUGUST 2023  </a:t>
            </a:r>
            <a:endParaRPr sz="1867" b="1" dirty="0">
              <a:solidFill>
                <a:schemeClr val="lt1"/>
              </a:solidFill>
              <a:latin typeface="Calibri"/>
              <a:ea typeface="Calibri"/>
              <a:cs typeface="Calibri"/>
              <a:sym typeface="Calibri"/>
            </a:endParaRPr>
          </a:p>
        </p:txBody>
      </p:sp>
      <p:sp>
        <p:nvSpPr>
          <p:cNvPr id="119" name="Google Shape;119;p1"/>
          <p:cNvSpPr txBox="1"/>
          <p:nvPr/>
        </p:nvSpPr>
        <p:spPr>
          <a:xfrm>
            <a:off x="5732325" y="2496200"/>
            <a:ext cx="3435900" cy="379800"/>
          </a:xfrm>
          <a:prstGeom prst="rect">
            <a:avLst/>
          </a:prstGeom>
          <a:solidFill>
            <a:schemeClr val="dk1"/>
          </a:solidFill>
          <a:ln>
            <a:noFill/>
          </a:ln>
          <a:effectLst>
            <a:outerShdw blurRad="57150" dist="19050" dir="5400000" algn="bl" rotWithShape="0">
              <a:srgbClr val="000000"/>
            </a:outerShdw>
          </a:effectLst>
        </p:spPr>
        <p:txBody>
          <a:bodyPr spcFirstLastPara="1" wrap="square" lIns="91425" tIns="45700" rIns="91425" bIns="45700" anchor="ctr" anchorCtr="0">
            <a:spAutoFit/>
          </a:bodyPr>
          <a:lstStyle/>
          <a:p>
            <a:pPr marL="0" marR="0" lvl="0" indent="0" algn="l" rtl="0">
              <a:spcBef>
                <a:spcPts val="0"/>
              </a:spcBef>
              <a:spcAft>
                <a:spcPts val="0"/>
              </a:spcAft>
              <a:buNone/>
            </a:pPr>
            <a:r>
              <a:rPr lang="en-US" sz="1867">
                <a:solidFill>
                  <a:schemeClr val="lt1"/>
                </a:solidFill>
                <a:latin typeface="Calibri"/>
                <a:ea typeface="Calibri"/>
                <a:cs typeface="Calibri"/>
                <a:sym typeface="Calibri"/>
              </a:rPr>
              <a:t>SURYO UTOMO (6032222062)</a:t>
            </a:r>
            <a:endParaRPr sz="1867">
              <a:solidFill>
                <a:schemeClr val="lt1"/>
              </a:solidFill>
              <a:latin typeface="Calibri"/>
              <a:ea typeface="Calibri"/>
              <a:cs typeface="Calibri"/>
              <a:sym typeface="Calibri"/>
            </a:endParaRPr>
          </a:p>
        </p:txBody>
      </p:sp>
      <p:sp>
        <p:nvSpPr>
          <p:cNvPr id="120" name="Google Shape;120;p1"/>
          <p:cNvSpPr txBox="1"/>
          <p:nvPr/>
        </p:nvSpPr>
        <p:spPr>
          <a:xfrm>
            <a:off x="5732325" y="1813850"/>
            <a:ext cx="4544700" cy="379800"/>
          </a:xfrm>
          <a:prstGeom prst="rect">
            <a:avLst/>
          </a:prstGeom>
          <a:solidFill>
            <a:schemeClr val="dk1"/>
          </a:solidFill>
          <a:ln>
            <a:noFill/>
          </a:ln>
          <a:effectLst>
            <a:outerShdw blurRad="57150" dist="19050" dir="5400000" algn="bl" rotWithShape="0">
              <a:srgbClr val="000000"/>
            </a:outerShdw>
          </a:effectLst>
        </p:spPr>
        <p:txBody>
          <a:bodyPr spcFirstLastPara="1" wrap="square" lIns="91425" tIns="45700" rIns="91425" bIns="45700" anchor="ctr" anchorCtr="0">
            <a:spAutoFit/>
          </a:bodyPr>
          <a:lstStyle/>
          <a:p>
            <a:pPr marL="0" marR="0" lvl="0" indent="0" algn="l" rtl="0">
              <a:spcBef>
                <a:spcPts val="0"/>
              </a:spcBef>
              <a:spcAft>
                <a:spcPts val="0"/>
              </a:spcAft>
              <a:buNone/>
            </a:pPr>
            <a:r>
              <a:rPr lang="en-US" sz="1867">
                <a:solidFill>
                  <a:schemeClr val="lt1"/>
                </a:solidFill>
                <a:latin typeface="Calibri"/>
                <a:ea typeface="Calibri"/>
                <a:cs typeface="Calibri"/>
                <a:sym typeface="Calibri"/>
              </a:rPr>
              <a:t>RIZAL IMADUDDIN YUSAN (6032222109)</a:t>
            </a:r>
            <a:endParaRPr sz="1867">
              <a:solidFill>
                <a:schemeClr val="lt1"/>
              </a:solidFill>
              <a:latin typeface="Calibri"/>
              <a:ea typeface="Calibri"/>
              <a:cs typeface="Calibri"/>
              <a:sym typeface="Calibri"/>
            </a:endParaRPr>
          </a:p>
        </p:txBody>
      </p:sp>
      <p:sp>
        <p:nvSpPr>
          <p:cNvPr id="121" name="Google Shape;121;p1"/>
          <p:cNvSpPr txBox="1"/>
          <p:nvPr/>
        </p:nvSpPr>
        <p:spPr>
          <a:xfrm>
            <a:off x="5732325" y="3888600"/>
            <a:ext cx="5295900" cy="379800"/>
          </a:xfrm>
          <a:prstGeom prst="rect">
            <a:avLst/>
          </a:prstGeom>
          <a:solidFill>
            <a:schemeClr val="dk1"/>
          </a:solidFill>
          <a:ln>
            <a:noFill/>
          </a:ln>
          <a:effectLst>
            <a:outerShdw blurRad="57150" dist="19050" dir="5400000" algn="bl" rotWithShape="0">
              <a:srgbClr val="000000"/>
            </a:outerShdw>
          </a:effectLst>
        </p:spPr>
        <p:txBody>
          <a:bodyPr spcFirstLastPara="1" wrap="square" lIns="91425" tIns="45700" rIns="91425" bIns="45700" anchor="ctr" anchorCtr="0">
            <a:spAutoFit/>
          </a:bodyPr>
          <a:lstStyle/>
          <a:p>
            <a:pPr marL="0" marR="0" lvl="0" indent="0" algn="l" rtl="0">
              <a:spcBef>
                <a:spcPts val="0"/>
              </a:spcBef>
              <a:spcAft>
                <a:spcPts val="0"/>
              </a:spcAft>
              <a:buNone/>
            </a:pPr>
            <a:r>
              <a:rPr lang="en-US" sz="1867">
                <a:solidFill>
                  <a:schemeClr val="lt1"/>
                </a:solidFill>
                <a:latin typeface="Calibri"/>
                <a:ea typeface="Calibri"/>
                <a:cs typeface="Calibri"/>
                <a:sym typeface="Calibri"/>
              </a:rPr>
              <a:t>MUHAMMAD FACHRY NOVA (6032222061</a:t>
            </a:r>
            <a:r>
              <a:rPr lang="en-US" sz="1867" i="0" u="none" strike="noStrike" cap="none">
                <a:solidFill>
                  <a:schemeClr val="lt1"/>
                </a:solidFill>
                <a:latin typeface="Calibri"/>
                <a:ea typeface="Calibri"/>
                <a:cs typeface="Calibri"/>
                <a:sym typeface="Calibri"/>
              </a:rPr>
              <a:t>)</a:t>
            </a:r>
            <a:endParaRPr sz="1867">
              <a:solidFill>
                <a:schemeClr val="lt1"/>
              </a:solidFill>
              <a:latin typeface="Calibri"/>
              <a:ea typeface="Calibri"/>
              <a:cs typeface="Calibri"/>
              <a:sym typeface="Calibri"/>
            </a:endParaRPr>
          </a:p>
        </p:txBody>
      </p:sp>
      <p:sp>
        <p:nvSpPr>
          <p:cNvPr id="122" name="Google Shape;122;p1"/>
          <p:cNvSpPr txBox="1"/>
          <p:nvPr/>
        </p:nvSpPr>
        <p:spPr>
          <a:xfrm>
            <a:off x="5732325" y="4541975"/>
            <a:ext cx="5295900" cy="381000"/>
          </a:xfrm>
          <a:prstGeom prst="rect">
            <a:avLst/>
          </a:prstGeom>
          <a:solidFill>
            <a:schemeClr val="dk1"/>
          </a:solidFill>
          <a:ln>
            <a:noFill/>
          </a:ln>
          <a:effectLst>
            <a:outerShdw blurRad="57150" dist="19050" dir="5400000" algn="bl" rotWithShape="0">
              <a:srgbClr val="000000"/>
            </a:outerShdw>
          </a:effectLst>
        </p:spPr>
        <p:txBody>
          <a:bodyPr spcFirstLastPara="1" wrap="square" lIns="91425" tIns="45700" rIns="91425" bIns="45700" anchor="ctr" anchorCtr="0">
            <a:spAutoFit/>
          </a:bodyPr>
          <a:lstStyle/>
          <a:p>
            <a:pPr marL="0" marR="0" lvl="0" indent="0" algn="l" rtl="0">
              <a:spcBef>
                <a:spcPts val="0"/>
              </a:spcBef>
              <a:spcAft>
                <a:spcPts val="0"/>
              </a:spcAft>
              <a:buNone/>
            </a:pPr>
            <a:r>
              <a:rPr lang="en-US" sz="1867">
                <a:solidFill>
                  <a:schemeClr val="lt1"/>
                </a:solidFill>
                <a:latin typeface="Calibri"/>
                <a:ea typeface="Calibri"/>
                <a:cs typeface="Calibri"/>
                <a:sym typeface="Calibri"/>
              </a:rPr>
              <a:t>DEFRIKO CHRISTIAN D</a:t>
            </a:r>
            <a:r>
              <a:rPr lang="en-US" sz="1867" i="0" u="none" strike="noStrike" cap="none">
                <a:solidFill>
                  <a:schemeClr val="lt1"/>
                </a:solidFill>
                <a:latin typeface="Calibri"/>
                <a:ea typeface="Calibri"/>
                <a:cs typeface="Calibri"/>
                <a:sym typeface="Calibri"/>
              </a:rPr>
              <a:t> </a:t>
            </a:r>
            <a:r>
              <a:rPr lang="en-US" sz="1867">
                <a:solidFill>
                  <a:schemeClr val="lt1"/>
                </a:solidFill>
                <a:latin typeface="Calibri"/>
                <a:ea typeface="Calibri"/>
                <a:cs typeface="Calibri"/>
                <a:sym typeface="Calibri"/>
              </a:rPr>
              <a:t>(6032222098)</a:t>
            </a:r>
            <a:endParaRPr sz="1867">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4aab45dadb_0_64"/>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600"/>
              <a:t>Annual Passenger Traffic by Airline</a:t>
            </a:r>
            <a:endParaRPr/>
          </a:p>
        </p:txBody>
      </p:sp>
      <p:sp>
        <p:nvSpPr>
          <p:cNvPr id="257" name="Google Shape;257;g24aab45dadb_0_64"/>
          <p:cNvSpPr txBox="1"/>
          <p:nvPr/>
        </p:nvSpPr>
        <p:spPr>
          <a:xfrm>
            <a:off x="8455925" y="1063700"/>
            <a:ext cx="3440700" cy="6087600"/>
          </a:xfrm>
          <a:prstGeom prst="rect">
            <a:avLst/>
          </a:prstGeom>
          <a:noFill/>
          <a:ln>
            <a:noFill/>
          </a:ln>
        </p:spPr>
        <p:txBody>
          <a:bodyPr spcFirstLastPara="1" wrap="square" lIns="91425" tIns="45700" rIns="91425" bIns="45700" anchor="t" anchorCtr="0">
            <a:spAutoFit/>
          </a:bodyPr>
          <a:lstStyle/>
          <a:p>
            <a:pPr marL="457200" lvl="0" indent="-327025" algn="l" rtl="0">
              <a:lnSpc>
                <a:spcPct val="115000"/>
              </a:lnSpc>
              <a:spcBef>
                <a:spcPts val="1200"/>
              </a:spcBef>
              <a:spcAft>
                <a:spcPts val="0"/>
              </a:spcAft>
              <a:buClr>
                <a:schemeClr val="dk1"/>
              </a:buClr>
              <a:buSzPts val="1550"/>
              <a:buChar char="●"/>
            </a:pPr>
            <a:r>
              <a:rPr lang="en-US" sz="1550">
                <a:solidFill>
                  <a:schemeClr val="dk1"/>
                </a:solidFill>
              </a:rPr>
              <a:t>The heatmap shows seven most dominating airline operators for annual passenger traffic in Juanda Airport. Lion Air is the most dominant among them.</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rPr>
              <a:t>Passengers traffic </a:t>
            </a:r>
            <a:r>
              <a:rPr lang="en-US" sz="1550" b="1">
                <a:solidFill>
                  <a:schemeClr val="dk1"/>
                </a:solidFill>
              </a:rPr>
              <a:t>steadily grows</a:t>
            </a:r>
            <a:r>
              <a:rPr lang="en-US" sz="1550">
                <a:solidFill>
                  <a:schemeClr val="dk1"/>
                </a:solidFill>
              </a:rPr>
              <a:t> from 2011 through 2018 but from 2019 through 2023 </a:t>
            </a:r>
            <a:r>
              <a:rPr lang="en-US" sz="1550" b="1">
                <a:solidFill>
                  <a:schemeClr val="dk1"/>
                </a:solidFill>
              </a:rPr>
              <a:t>drastically decreases </a:t>
            </a:r>
            <a:r>
              <a:rPr lang="en-US" sz="1550">
                <a:solidFill>
                  <a:schemeClr val="dk1"/>
                </a:solidFill>
              </a:rPr>
              <a:t>because of covid 19’s effects.</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rPr>
              <a:t>In 2023 the number of passengers has not experienced an increasing trend as it did before 2019.</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b="1">
                <a:solidFill>
                  <a:schemeClr val="dk1"/>
                </a:solidFill>
              </a:rPr>
              <a:t>The highest number</a:t>
            </a:r>
            <a:r>
              <a:rPr lang="en-US" sz="1550">
                <a:solidFill>
                  <a:schemeClr val="dk1"/>
                </a:solidFill>
              </a:rPr>
              <a:t> of passengers is reported so far is in 2016-2018. Lion Air has the most dominating number of passengers of all operators.</a:t>
            </a:r>
            <a:endParaRPr sz="1550">
              <a:solidFill>
                <a:schemeClr val="dk1"/>
              </a:solidFill>
            </a:endParaRPr>
          </a:p>
          <a:p>
            <a:pPr marL="0" marR="0" lvl="0" indent="0" algn="r" rtl="0">
              <a:spcBef>
                <a:spcPts val="1500"/>
              </a:spcBef>
              <a:spcAft>
                <a:spcPts val="0"/>
              </a:spcAft>
              <a:buNone/>
            </a:pPr>
            <a:endParaRPr sz="2050" b="1">
              <a:solidFill>
                <a:srgbClr val="202122"/>
              </a:solidFill>
              <a:highlight>
                <a:srgbClr val="FFFFFF"/>
              </a:highlight>
            </a:endParaRPr>
          </a:p>
        </p:txBody>
      </p:sp>
      <p:pic>
        <p:nvPicPr>
          <p:cNvPr id="258" name="Google Shape;258;g24aab45dadb_0_64"/>
          <p:cNvPicPr preferRelativeResize="0"/>
          <p:nvPr/>
        </p:nvPicPr>
        <p:blipFill>
          <a:blip r:embed="rId3">
            <a:alphaModFix/>
          </a:blip>
          <a:stretch>
            <a:fillRect/>
          </a:stretch>
        </p:blipFill>
        <p:spPr>
          <a:xfrm>
            <a:off x="0" y="1461525"/>
            <a:ext cx="8306925" cy="4470175"/>
          </a:xfrm>
          <a:prstGeom prst="rect">
            <a:avLst/>
          </a:prstGeom>
          <a:noFill/>
          <a:ln>
            <a:noFill/>
          </a:ln>
        </p:spPr>
      </p:pic>
      <p:sp>
        <p:nvSpPr>
          <p:cNvPr id="259" name="Google Shape;259;g24aab45dadb_0_64"/>
          <p:cNvSpPr txBox="1"/>
          <p:nvPr/>
        </p:nvSpPr>
        <p:spPr>
          <a:xfrm>
            <a:off x="742325" y="5911750"/>
            <a:ext cx="6694200" cy="6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Airlines Operators :</a:t>
            </a:r>
            <a:endParaRPr sz="900"/>
          </a:p>
          <a:p>
            <a:pPr marL="457200" lvl="0" indent="-57150" algn="l" rtl="0">
              <a:spcBef>
                <a:spcPts val="0"/>
              </a:spcBef>
              <a:spcAft>
                <a:spcPts val="0"/>
              </a:spcAft>
              <a:buSzPts val="900"/>
              <a:buAutoNum type="arabicPeriod"/>
            </a:pPr>
            <a:r>
              <a:rPr lang="en-US" sz="900"/>
              <a:t>  AWQ = Air Asia		4. GIA = Garuda Indonesia		7. WON = Wings Air </a:t>
            </a:r>
            <a:endParaRPr sz="900"/>
          </a:p>
          <a:p>
            <a:pPr marL="457200" lvl="0" indent="-57150" algn="l" rtl="0">
              <a:spcBef>
                <a:spcPts val="0"/>
              </a:spcBef>
              <a:spcAft>
                <a:spcPts val="0"/>
              </a:spcAft>
              <a:buSzPts val="900"/>
              <a:buAutoNum type="arabicPeriod"/>
            </a:pPr>
            <a:r>
              <a:rPr lang="en-US" sz="900"/>
              <a:t>  BTK = Batik Air		5. LNI = Lion Air</a:t>
            </a:r>
            <a:endParaRPr sz="900"/>
          </a:p>
          <a:p>
            <a:pPr marL="457200" lvl="0" indent="-57150" algn="l" rtl="0">
              <a:spcBef>
                <a:spcPts val="0"/>
              </a:spcBef>
              <a:spcAft>
                <a:spcPts val="0"/>
              </a:spcAft>
              <a:buSzPts val="900"/>
              <a:buAutoNum type="arabicPeriod"/>
            </a:pPr>
            <a:r>
              <a:rPr lang="en-US" sz="900"/>
              <a:t>  CTV = Citilink		6. SJY = Sriwijaya</a:t>
            </a:r>
            <a:endParaRP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8642c94d6d_2_2"/>
          <p:cNvSpPr txBox="1">
            <a:spLocks noGrp="1"/>
          </p:cNvSpPr>
          <p:nvPr>
            <p:ph type="body" idx="1"/>
          </p:nvPr>
        </p:nvSpPr>
        <p:spPr>
          <a:xfrm>
            <a:off x="4" y="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2900"/>
              <a:t>Monthly Passenger Traffic Heatmap</a:t>
            </a:r>
            <a:endParaRPr sz="4700"/>
          </a:p>
        </p:txBody>
      </p:sp>
      <p:sp>
        <p:nvSpPr>
          <p:cNvPr id="265" name="Google Shape;265;g28642c94d6d_2_2"/>
          <p:cNvSpPr txBox="1"/>
          <p:nvPr/>
        </p:nvSpPr>
        <p:spPr>
          <a:xfrm>
            <a:off x="8664825" y="906638"/>
            <a:ext cx="3440700" cy="54489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heatmap shows monthly passenger traffic in Juanda Airport from 2011-2023.</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Passengers traffic </a:t>
            </a:r>
            <a:r>
              <a:rPr lang="en-US" sz="1450" b="1">
                <a:solidFill>
                  <a:schemeClr val="dk1"/>
                </a:solidFill>
              </a:rPr>
              <a:t>steadily grows</a:t>
            </a:r>
            <a:r>
              <a:rPr lang="en-US" sz="1450">
                <a:solidFill>
                  <a:schemeClr val="dk1"/>
                </a:solidFill>
              </a:rPr>
              <a:t> from 2011 through 2018 but from 2019 through 2023 </a:t>
            </a:r>
            <a:r>
              <a:rPr lang="en-US" sz="1450" b="1">
                <a:solidFill>
                  <a:schemeClr val="dk1"/>
                </a:solidFill>
              </a:rPr>
              <a:t>drastically decreases </a:t>
            </a:r>
            <a:r>
              <a:rPr lang="en-US" sz="1450">
                <a:solidFill>
                  <a:schemeClr val="dk1"/>
                </a:solidFill>
              </a:rPr>
              <a:t>because of covid 19’s effects.</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In 2023 the number of passengers has not experienced an increasing trend as it did before 2019.</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b="1">
                <a:solidFill>
                  <a:schemeClr val="dk1"/>
                </a:solidFill>
              </a:rPr>
              <a:t>The highest number</a:t>
            </a:r>
            <a:r>
              <a:rPr lang="en-US" sz="1450">
                <a:solidFill>
                  <a:schemeClr val="dk1"/>
                </a:solidFill>
              </a:rPr>
              <a:t> of passengers is reported so far is in 2016-2018.</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b="1">
                <a:solidFill>
                  <a:schemeClr val="dk1"/>
                </a:solidFill>
              </a:rPr>
              <a:t>July-Dec</a:t>
            </a:r>
            <a:r>
              <a:rPr lang="en-US" sz="1450">
                <a:solidFill>
                  <a:schemeClr val="dk1"/>
                </a:solidFill>
              </a:rPr>
              <a:t> has the </a:t>
            </a:r>
            <a:r>
              <a:rPr lang="en-US" sz="1450" b="1">
                <a:solidFill>
                  <a:schemeClr val="dk1"/>
                </a:solidFill>
              </a:rPr>
              <a:t>peak</a:t>
            </a:r>
            <a:r>
              <a:rPr lang="en-US" sz="1450">
                <a:solidFill>
                  <a:schemeClr val="dk1"/>
                </a:solidFill>
              </a:rPr>
              <a:t> of monthly passenger traffic every year from 2011-2019</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b="1">
                <a:solidFill>
                  <a:schemeClr val="dk1"/>
                </a:solidFill>
              </a:rPr>
              <a:t>Feb </a:t>
            </a:r>
            <a:r>
              <a:rPr lang="en-US" sz="1450">
                <a:solidFill>
                  <a:schemeClr val="dk1"/>
                </a:solidFill>
              </a:rPr>
              <a:t>has the smallest number of monthly passenger traffic every year from 2011-2019..</a:t>
            </a:r>
            <a:endParaRPr sz="1450">
              <a:solidFill>
                <a:schemeClr val="dk1"/>
              </a:solidFill>
            </a:endParaRPr>
          </a:p>
        </p:txBody>
      </p:sp>
      <p:pic>
        <p:nvPicPr>
          <p:cNvPr id="266" name="Google Shape;266;g28642c94d6d_2_2"/>
          <p:cNvPicPr preferRelativeResize="0"/>
          <p:nvPr/>
        </p:nvPicPr>
        <p:blipFill>
          <a:blip r:embed="rId3">
            <a:alphaModFix/>
          </a:blip>
          <a:stretch>
            <a:fillRect/>
          </a:stretch>
        </p:blipFill>
        <p:spPr>
          <a:xfrm>
            <a:off x="-107700" y="724209"/>
            <a:ext cx="8772525" cy="562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4aab45dadb_0_98"/>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Decomposition</a:t>
            </a:r>
            <a:endParaRPr sz="5000"/>
          </a:p>
        </p:txBody>
      </p:sp>
      <p:sp>
        <p:nvSpPr>
          <p:cNvPr id="272" name="Google Shape;272;g24aab45dadb_0_98"/>
          <p:cNvSpPr txBox="1"/>
          <p:nvPr/>
        </p:nvSpPr>
        <p:spPr>
          <a:xfrm>
            <a:off x="7793175" y="720600"/>
            <a:ext cx="4103400" cy="2520900"/>
          </a:xfrm>
          <a:prstGeom prst="rect">
            <a:avLst/>
          </a:prstGeom>
          <a:noFill/>
          <a:ln>
            <a:noFill/>
          </a:ln>
        </p:spPr>
        <p:txBody>
          <a:bodyPr spcFirstLastPara="1" wrap="square" lIns="91425" tIns="45700" rIns="91425" bIns="45700" anchor="t" anchorCtr="0">
            <a:spAutoFit/>
          </a:bodyPr>
          <a:lstStyle/>
          <a:p>
            <a:pPr marL="457200" lvl="0" indent="-327025" algn="l" rtl="0">
              <a:lnSpc>
                <a:spcPct val="115000"/>
              </a:lnSpc>
              <a:spcBef>
                <a:spcPts val="1200"/>
              </a:spcBef>
              <a:spcAft>
                <a:spcPts val="0"/>
              </a:spcAft>
              <a:buClr>
                <a:schemeClr val="dk1"/>
              </a:buClr>
              <a:buSzPts val="1550"/>
              <a:buChar char="●"/>
            </a:pPr>
            <a:r>
              <a:rPr lang="en-US" sz="1550">
                <a:solidFill>
                  <a:schemeClr val="dk1"/>
                </a:solidFill>
              </a:rPr>
              <a:t>There are two peak points every year from 2011-2023. The peak points are in July (</a:t>
            </a:r>
            <a:r>
              <a:rPr lang="en-US" sz="1550" b="1">
                <a:solidFill>
                  <a:schemeClr val="dk1"/>
                </a:solidFill>
              </a:rPr>
              <a:t>School Holiday</a:t>
            </a:r>
            <a:r>
              <a:rPr lang="en-US" sz="1550">
                <a:solidFill>
                  <a:schemeClr val="dk1"/>
                </a:solidFill>
              </a:rPr>
              <a:t>) and December (</a:t>
            </a:r>
            <a:r>
              <a:rPr lang="en-US" sz="1550" b="1">
                <a:solidFill>
                  <a:schemeClr val="dk1"/>
                </a:solidFill>
              </a:rPr>
              <a:t>Christmas and New Year Holiday</a:t>
            </a:r>
            <a:r>
              <a:rPr lang="en-US" sz="1550">
                <a:solidFill>
                  <a:schemeClr val="dk1"/>
                </a:solidFill>
              </a:rPr>
              <a:t>).</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rPr>
              <a:t>There are two trough points every year from 2011-2023. The trough points are in April and June.</a:t>
            </a:r>
            <a:endParaRPr sz="1550">
              <a:solidFill>
                <a:schemeClr val="dk1"/>
              </a:solidFill>
            </a:endParaRPr>
          </a:p>
          <a:p>
            <a:pPr marL="0" marR="0" lvl="0" indent="0" algn="r" rtl="0">
              <a:spcBef>
                <a:spcPts val="1500"/>
              </a:spcBef>
              <a:spcAft>
                <a:spcPts val="0"/>
              </a:spcAft>
              <a:buNone/>
            </a:pPr>
            <a:endParaRPr sz="2050" b="1">
              <a:solidFill>
                <a:srgbClr val="202122"/>
              </a:solidFill>
              <a:highlight>
                <a:srgbClr val="FFFFFF"/>
              </a:highlight>
            </a:endParaRPr>
          </a:p>
        </p:txBody>
      </p:sp>
      <p:pic>
        <p:nvPicPr>
          <p:cNvPr id="273" name="Google Shape;273;g24aab45dadb_0_98"/>
          <p:cNvPicPr preferRelativeResize="0"/>
          <p:nvPr/>
        </p:nvPicPr>
        <p:blipFill rotWithShape="1">
          <a:blip r:embed="rId3">
            <a:alphaModFix/>
          </a:blip>
          <a:srcRect t="20251" b="61417"/>
          <a:stretch/>
        </p:blipFill>
        <p:spPr>
          <a:xfrm>
            <a:off x="427775" y="4800600"/>
            <a:ext cx="6821923" cy="2102751"/>
          </a:xfrm>
          <a:prstGeom prst="rect">
            <a:avLst/>
          </a:prstGeom>
          <a:noFill/>
          <a:ln>
            <a:noFill/>
          </a:ln>
        </p:spPr>
      </p:pic>
      <p:pic>
        <p:nvPicPr>
          <p:cNvPr id="274" name="Google Shape;274;g24aab45dadb_0_98"/>
          <p:cNvPicPr preferRelativeResize="0"/>
          <p:nvPr/>
        </p:nvPicPr>
        <p:blipFill rotWithShape="1">
          <a:blip r:embed="rId3">
            <a:alphaModFix/>
          </a:blip>
          <a:srcRect t="40165" b="42259"/>
          <a:stretch/>
        </p:blipFill>
        <p:spPr>
          <a:xfrm>
            <a:off x="351575" y="2697850"/>
            <a:ext cx="7115764" cy="2102751"/>
          </a:xfrm>
          <a:prstGeom prst="rect">
            <a:avLst/>
          </a:prstGeom>
          <a:noFill/>
          <a:ln>
            <a:noFill/>
          </a:ln>
        </p:spPr>
      </p:pic>
      <p:pic>
        <p:nvPicPr>
          <p:cNvPr id="275" name="Google Shape;275;g24aab45dadb_0_98"/>
          <p:cNvPicPr preferRelativeResize="0"/>
          <p:nvPr/>
        </p:nvPicPr>
        <p:blipFill rotWithShape="1">
          <a:blip r:embed="rId3">
            <a:alphaModFix/>
          </a:blip>
          <a:srcRect t="59219" b="21695"/>
          <a:stretch/>
        </p:blipFill>
        <p:spPr>
          <a:xfrm>
            <a:off x="430913" y="541425"/>
            <a:ext cx="6957100" cy="2232626"/>
          </a:xfrm>
          <a:prstGeom prst="rect">
            <a:avLst/>
          </a:prstGeom>
          <a:noFill/>
          <a:ln>
            <a:noFill/>
          </a:ln>
        </p:spPr>
      </p:pic>
      <p:sp>
        <p:nvSpPr>
          <p:cNvPr id="276" name="Google Shape;276;g24aab45dadb_0_98"/>
          <p:cNvSpPr txBox="1"/>
          <p:nvPr/>
        </p:nvSpPr>
        <p:spPr>
          <a:xfrm>
            <a:off x="7793175" y="2850250"/>
            <a:ext cx="4103400" cy="2246400"/>
          </a:xfrm>
          <a:prstGeom prst="rect">
            <a:avLst/>
          </a:prstGeom>
          <a:noFill/>
          <a:ln>
            <a:noFill/>
          </a:ln>
        </p:spPr>
        <p:txBody>
          <a:bodyPr spcFirstLastPara="1" wrap="square" lIns="91425" tIns="45700" rIns="91425" bIns="45700" anchor="t" anchorCtr="0">
            <a:spAutoFit/>
          </a:bodyPr>
          <a:lstStyle/>
          <a:p>
            <a:pPr marL="457200" lvl="0" indent="-327025" algn="l" rtl="0">
              <a:lnSpc>
                <a:spcPct val="115000"/>
              </a:lnSpc>
              <a:spcBef>
                <a:spcPts val="1200"/>
              </a:spcBef>
              <a:spcAft>
                <a:spcPts val="0"/>
              </a:spcAft>
              <a:buClr>
                <a:schemeClr val="dk1"/>
              </a:buClr>
              <a:buSzPts val="1550"/>
              <a:buChar char="●"/>
            </a:pPr>
            <a:r>
              <a:rPr lang="en-US" sz="1550">
                <a:solidFill>
                  <a:schemeClr val="dk1"/>
                </a:solidFill>
              </a:rPr>
              <a:t>There are two weekly peak points from 2011-2023. The peak points are in Sunday and Friday.</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rPr>
              <a:t>There is one weekly trough points every year from 2011-2023. The trough point is in Tuesday.</a:t>
            </a:r>
            <a:endParaRPr sz="1550">
              <a:solidFill>
                <a:schemeClr val="dk1"/>
              </a:solidFill>
            </a:endParaRPr>
          </a:p>
          <a:p>
            <a:pPr marL="0" marR="0" lvl="0" indent="0" algn="r" rtl="0">
              <a:spcBef>
                <a:spcPts val="1500"/>
              </a:spcBef>
              <a:spcAft>
                <a:spcPts val="0"/>
              </a:spcAft>
              <a:buNone/>
            </a:pPr>
            <a:endParaRPr sz="2050" b="1">
              <a:solidFill>
                <a:srgbClr val="202122"/>
              </a:solidFill>
              <a:highlight>
                <a:srgbClr val="FFFFFF"/>
              </a:highlight>
            </a:endParaRPr>
          </a:p>
        </p:txBody>
      </p:sp>
      <p:sp>
        <p:nvSpPr>
          <p:cNvPr id="277" name="Google Shape;277;g24aab45dadb_0_98"/>
          <p:cNvSpPr txBox="1"/>
          <p:nvPr/>
        </p:nvSpPr>
        <p:spPr>
          <a:xfrm>
            <a:off x="7793175" y="4907650"/>
            <a:ext cx="4103400" cy="1972200"/>
          </a:xfrm>
          <a:prstGeom prst="rect">
            <a:avLst/>
          </a:prstGeom>
          <a:noFill/>
          <a:ln>
            <a:noFill/>
          </a:ln>
        </p:spPr>
        <p:txBody>
          <a:bodyPr spcFirstLastPara="1" wrap="square" lIns="91425" tIns="45700" rIns="91425" bIns="45700" anchor="t" anchorCtr="0">
            <a:spAutoFit/>
          </a:bodyPr>
          <a:lstStyle/>
          <a:p>
            <a:pPr marL="457200" lvl="0" indent="-327025" algn="l" rtl="0">
              <a:lnSpc>
                <a:spcPct val="115000"/>
              </a:lnSpc>
              <a:spcBef>
                <a:spcPts val="1200"/>
              </a:spcBef>
              <a:spcAft>
                <a:spcPts val="0"/>
              </a:spcAft>
              <a:buClr>
                <a:schemeClr val="dk1"/>
              </a:buClr>
              <a:buSzPts val="1550"/>
              <a:buChar char="●"/>
            </a:pPr>
            <a:r>
              <a:rPr lang="en-US" sz="1550">
                <a:solidFill>
                  <a:schemeClr val="dk1"/>
                </a:solidFill>
              </a:rPr>
              <a:t>On the holiday, there is a negative effect on passenger decreasing number. This occurs because customers travel on the day before the holiday.</a:t>
            </a:r>
            <a:endParaRPr sz="1550">
              <a:solidFill>
                <a:schemeClr val="dk1"/>
              </a:solidFill>
            </a:endParaRPr>
          </a:p>
          <a:p>
            <a:pPr marL="0" marR="0" lvl="0" indent="0" algn="r" rtl="0">
              <a:spcBef>
                <a:spcPts val="1500"/>
              </a:spcBef>
              <a:spcAft>
                <a:spcPts val="0"/>
              </a:spcAft>
              <a:buNone/>
            </a:pPr>
            <a:endParaRPr sz="2050" b="1">
              <a:solidFill>
                <a:srgbClr val="202122"/>
              </a:solidFill>
              <a:highlight>
                <a:srgbClr val="FFFFFF"/>
              </a:highlight>
            </a:endParaRPr>
          </a:p>
        </p:txBody>
      </p:sp>
      <p:sp>
        <p:nvSpPr>
          <p:cNvPr id="278" name="Google Shape;278;g24aab45dadb_0_98"/>
          <p:cNvSpPr/>
          <p:nvPr/>
        </p:nvSpPr>
        <p:spPr>
          <a:xfrm rot="8100000">
            <a:off x="7368383" y="1291083"/>
            <a:ext cx="503379" cy="516118"/>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79" name="Google Shape;279;g24aab45dadb_0_98"/>
          <p:cNvSpPr/>
          <p:nvPr/>
        </p:nvSpPr>
        <p:spPr>
          <a:xfrm rot="8100000">
            <a:off x="7349633" y="3422083"/>
            <a:ext cx="503379" cy="516118"/>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80" name="Google Shape;280;g24aab45dadb_0_98"/>
          <p:cNvSpPr/>
          <p:nvPr/>
        </p:nvSpPr>
        <p:spPr>
          <a:xfrm rot="8100000">
            <a:off x="7335783" y="5553083"/>
            <a:ext cx="503379" cy="516118"/>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4aab45dadb_0_77"/>
          <p:cNvSpPr txBox="1">
            <a:spLocks noGrp="1"/>
          </p:cNvSpPr>
          <p:nvPr>
            <p:ph type="body" idx="1"/>
          </p:nvPr>
        </p:nvSpPr>
        <p:spPr>
          <a:xfrm>
            <a:off x="309454" y="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600"/>
              <a:t>Diagnostic Analysis</a:t>
            </a:r>
            <a:endParaRPr/>
          </a:p>
        </p:txBody>
      </p:sp>
      <p:sp>
        <p:nvSpPr>
          <p:cNvPr id="286" name="Google Shape;286;g24aab45dadb_0_77"/>
          <p:cNvSpPr txBox="1"/>
          <p:nvPr/>
        </p:nvSpPr>
        <p:spPr>
          <a:xfrm>
            <a:off x="998050" y="5344025"/>
            <a:ext cx="10962000" cy="1972200"/>
          </a:xfrm>
          <a:prstGeom prst="rect">
            <a:avLst/>
          </a:prstGeom>
          <a:noFill/>
          <a:ln>
            <a:noFill/>
          </a:ln>
        </p:spPr>
        <p:txBody>
          <a:bodyPr spcFirstLastPara="1" wrap="square" lIns="91425" tIns="45700" rIns="91425" bIns="45700" anchor="t" anchorCtr="0">
            <a:spAutoFit/>
          </a:bodyPr>
          <a:lstStyle/>
          <a:p>
            <a:pPr marL="457200" lvl="0" indent="-327025" algn="l" rtl="0">
              <a:lnSpc>
                <a:spcPct val="115000"/>
              </a:lnSpc>
              <a:spcBef>
                <a:spcPts val="1200"/>
              </a:spcBef>
              <a:spcAft>
                <a:spcPts val="0"/>
              </a:spcAft>
              <a:buClr>
                <a:schemeClr val="dk1"/>
              </a:buClr>
              <a:buSzPts val="1550"/>
              <a:buChar char="●"/>
            </a:pPr>
            <a:r>
              <a:rPr lang="en-US" sz="1550">
                <a:solidFill>
                  <a:schemeClr val="dk1"/>
                </a:solidFill>
              </a:rPr>
              <a:t>The trend in passenger traffic has significantly declined during the COVID-19 pandemic. This is in line with the decreasing mobility score trend. </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rPr>
              <a:t>The emergence of COVID-19 has caused the price of gold to rise.</a:t>
            </a:r>
            <a:endParaRPr sz="1550">
              <a:solidFill>
                <a:schemeClr val="dk1"/>
              </a:solidFill>
            </a:endParaRPr>
          </a:p>
          <a:p>
            <a:pPr marL="457200" lvl="0" indent="-327025" algn="l" rtl="0">
              <a:lnSpc>
                <a:spcPct val="115000"/>
              </a:lnSpc>
              <a:spcBef>
                <a:spcPts val="0"/>
              </a:spcBef>
              <a:spcAft>
                <a:spcPts val="0"/>
              </a:spcAft>
              <a:buClr>
                <a:schemeClr val="dk1"/>
              </a:buClr>
              <a:buSzPts val="1550"/>
              <a:buChar char="●"/>
            </a:pPr>
            <a:r>
              <a:rPr lang="en-US" sz="1550">
                <a:solidFill>
                  <a:schemeClr val="dk1"/>
                </a:solidFill>
              </a:rPr>
              <a:t>On the contrary, the emergence of COVID-19 has caused the movement of global oil prices to decrease due to the global economic downturn.</a:t>
            </a:r>
            <a:endParaRPr sz="1550">
              <a:solidFill>
                <a:schemeClr val="dk1"/>
              </a:solidFill>
            </a:endParaRPr>
          </a:p>
          <a:p>
            <a:pPr marL="0" marR="0" lvl="0" indent="0" algn="r" rtl="0">
              <a:spcBef>
                <a:spcPts val="1500"/>
              </a:spcBef>
              <a:spcAft>
                <a:spcPts val="0"/>
              </a:spcAft>
              <a:buNone/>
            </a:pPr>
            <a:endParaRPr sz="2050" b="1">
              <a:solidFill>
                <a:srgbClr val="202122"/>
              </a:solidFill>
              <a:highlight>
                <a:srgbClr val="FFFFFF"/>
              </a:highlight>
            </a:endParaRPr>
          </a:p>
        </p:txBody>
      </p:sp>
      <p:pic>
        <p:nvPicPr>
          <p:cNvPr id="287" name="Google Shape;287;g24aab45dadb_0_77"/>
          <p:cNvPicPr preferRelativeResize="0"/>
          <p:nvPr/>
        </p:nvPicPr>
        <p:blipFill>
          <a:blip r:embed="rId3">
            <a:alphaModFix/>
          </a:blip>
          <a:stretch>
            <a:fillRect/>
          </a:stretch>
        </p:blipFill>
        <p:spPr>
          <a:xfrm>
            <a:off x="948625" y="610549"/>
            <a:ext cx="10294750" cy="4809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24aab45dadb_0_91"/>
          <p:cNvSpPr txBox="1">
            <a:spLocks noGrp="1"/>
          </p:cNvSpPr>
          <p:nvPr>
            <p:ph type="body" idx="1"/>
          </p:nvPr>
        </p:nvSpPr>
        <p:spPr>
          <a:xfrm>
            <a:off x="309454" y="9"/>
            <a:ext cx="11573100" cy="72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262626"/>
              </a:buClr>
              <a:buSzPts val="3600"/>
              <a:buNone/>
            </a:pPr>
            <a:r>
              <a:rPr lang="en-US" sz="3600"/>
              <a:t>Diagnostic Analysis: Correlation</a:t>
            </a:r>
            <a:endParaRPr/>
          </a:p>
        </p:txBody>
      </p:sp>
      <p:sp>
        <p:nvSpPr>
          <p:cNvPr id="293" name="Google Shape;293;g24aab45dadb_0_91"/>
          <p:cNvSpPr txBox="1"/>
          <p:nvPr/>
        </p:nvSpPr>
        <p:spPr>
          <a:xfrm>
            <a:off x="7722600" y="4461425"/>
            <a:ext cx="4160100" cy="28950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number of passengers has a negative correlation with the price of gold (GC=F) with a coefficient of </a:t>
            </a:r>
            <a:r>
              <a:rPr lang="en-US" sz="1450" b="1">
                <a:solidFill>
                  <a:schemeClr val="dk1"/>
                </a:solidFill>
              </a:rPr>
              <a:t>-0.69</a:t>
            </a:r>
            <a:endParaRPr sz="1450" b="1">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number of passengers has a very small positive correlation with the global oil price (CL=F) with a coefficient of 0.001.</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number of passengers has a great positive correlation with the mobility score with a coefficient of </a:t>
            </a:r>
            <a:r>
              <a:rPr lang="en-US" sz="1450" b="1">
                <a:solidFill>
                  <a:schemeClr val="dk1"/>
                </a:solidFill>
              </a:rPr>
              <a:t>0.9</a:t>
            </a:r>
            <a:endParaRPr sz="1450" b="1">
              <a:solidFill>
                <a:schemeClr val="dk1"/>
              </a:solidFill>
            </a:endParaRPr>
          </a:p>
          <a:p>
            <a:pPr marL="0" marR="0" lvl="0" indent="0" algn="r" rtl="0">
              <a:spcBef>
                <a:spcPts val="1500"/>
              </a:spcBef>
              <a:spcAft>
                <a:spcPts val="0"/>
              </a:spcAft>
              <a:buNone/>
            </a:pPr>
            <a:endParaRPr sz="1950" b="1">
              <a:solidFill>
                <a:srgbClr val="202122"/>
              </a:solidFill>
              <a:highlight>
                <a:srgbClr val="FFFFFF"/>
              </a:highlight>
            </a:endParaRPr>
          </a:p>
        </p:txBody>
      </p:sp>
      <p:pic>
        <p:nvPicPr>
          <p:cNvPr id="294" name="Google Shape;294;g24aab45dadb_0_91"/>
          <p:cNvPicPr preferRelativeResize="0"/>
          <p:nvPr/>
        </p:nvPicPr>
        <p:blipFill>
          <a:blip r:embed="rId3">
            <a:alphaModFix/>
          </a:blip>
          <a:stretch>
            <a:fillRect/>
          </a:stretch>
        </p:blipFill>
        <p:spPr>
          <a:xfrm>
            <a:off x="-24575" y="890299"/>
            <a:ext cx="7747175" cy="5603600"/>
          </a:xfrm>
          <a:prstGeom prst="rect">
            <a:avLst/>
          </a:prstGeom>
          <a:noFill/>
          <a:ln>
            <a:noFill/>
          </a:ln>
        </p:spPr>
      </p:pic>
      <p:pic>
        <p:nvPicPr>
          <p:cNvPr id="295" name="Google Shape;295;g24aab45dadb_0_91"/>
          <p:cNvPicPr preferRelativeResize="0"/>
          <p:nvPr/>
        </p:nvPicPr>
        <p:blipFill>
          <a:blip r:embed="rId4">
            <a:alphaModFix/>
          </a:blip>
          <a:stretch>
            <a:fillRect/>
          </a:stretch>
        </p:blipFill>
        <p:spPr>
          <a:xfrm>
            <a:off x="8297525" y="820034"/>
            <a:ext cx="2633743" cy="35848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63da58d9f5_2_0"/>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Forecasting: ARIMA</a:t>
            </a:r>
            <a:endParaRPr sz="5000"/>
          </a:p>
        </p:txBody>
      </p:sp>
      <p:pic>
        <p:nvPicPr>
          <p:cNvPr id="301" name="Google Shape;301;g263da58d9f5_2_0"/>
          <p:cNvPicPr preferRelativeResize="0"/>
          <p:nvPr/>
        </p:nvPicPr>
        <p:blipFill>
          <a:blip r:embed="rId3">
            <a:alphaModFix/>
          </a:blip>
          <a:stretch>
            <a:fillRect/>
          </a:stretch>
        </p:blipFill>
        <p:spPr>
          <a:xfrm>
            <a:off x="122050" y="677626"/>
            <a:ext cx="5252950" cy="3919575"/>
          </a:xfrm>
          <a:prstGeom prst="rect">
            <a:avLst/>
          </a:prstGeom>
          <a:noFill/>
          <a:ln>
            <a:noFill/>
          </a:ln>
        </p:spPr>
      </p:pic>
      <p:pic>
        <p:nvPicPr>
          <p:cNvPr id="302" name="Google Shape;302;g263da58d9f5_2_0"/>
          <p:cNvPicPr preferRelativeResize="0"/>
          <p:nvPr/>
        </p:nvPicPr>
        <p:blipFill>
          <a:blip r:embed="rId4">
            <a:alphaModFix/>
          </a:blip>
          <a:stretch>
            <a:fillRect/>
          </a:stretch>
        </p:blipFill>
        <p:spPr>
          <a:xfrm>
            <a:off x="5713225" y="906224"/>
            <a:ext cx="6478775" cy="3363979"/>
          </a:xfrm>
          <a:prstGeom prst="rect">
            <a:avLst/>
          </a:prstGeom>
          <a:noFill/>
          <a:ln>
            <a:noFill/>
          </a:ln>
        </p:spPr>
      </p:pic>
      <p:sp>
        <p:nvSpPr>
          <p:cNvPr id="303" name="Google Shape;303;g263da58d9f5_2_0"/>
          <p:cNvSpPr txBox="1"/>
          <p:nvPr/>
        </p:nvSpPr>
        <p:spPr>
          <a:xfrm>
            <a:off x="753175" y="4597200"/>
            <a:ext cx="11071200" cy="5721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Based on the ACF and PACF plots, we can select the appropriate orders (p, d, q) for ARIMA model. The orders represent the number of autoregressive terms (p), differencing (d), and moving average terms (q) in the model.</a:t>
            </a:r>
            <a:endParaRPr sz="1950" b="1">
              <a:solidFill>
                <a:srgbClr val="202122"/>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a78004a554_0_16"/>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Forecasting: ARIMA</a:t>
            </a:r>
            <a:endParaRPr sz="5000"/>
          </a:p>
        </p:txBody>
      </p:sp>
      <p:sp>
        <p:nvSpPr>
          <p:cNvPr id="309" name="Google Shape;309;g2a78004a554_0_16"/>
          <p:cNvSpPr txBox="1"/>
          <p:nvPr/>
        </p:nvSpPr>
        <p:spPr>
          <a:xfrm>
            <a:off x="8011725" y="954275"/>
            <a:ext cx="3363300" cy="18555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RMSE for the ARIMA model is approximately 507,505</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MAPE for the ARIMA model is approximately 0.906, which is equivalent to 90.6%. A lower MAPE signifies a more accurate forecast.</a:t>
            </a:r>
            <a:endParaRPr sz="1450">
              <a:solidFill>
                <a:schemeClr val="dk1"/>
              </a:solidFill>
            </a:endParaRPr>
          </a:p>
        </p:txBody>
      </p:sp>
      <p:pic>
        <p:nvPicPr>
          <p:cNvPr id="310" name="Google Shape;310;g2a78004a554_0_16"/>
          <p:cNvPicPr preferRelativeResize="0"/>
          <p:nvPr/>
        </p:nvPicPr>
        <p:blipFill>
          <a:blip r:embed="rId3">
            <a:alphaModFix/>
          </a:blip>
          <a:stretch>
            <a:fillRect/>
          </a:stretch>
        </p:blipFill>
        <p:spPr>
          <a:xfrm>
            <a:off x="309450" y="642400"/>
            <a:ext cx="6761475" cy="3109850"/>
          </a:xfrm>
          <a:prstGeom prst="rect">
            <a:avLst/>
          </a:prstGeom>
          <a:noFill/>
          <a:ln>
            <a:noFill/>
          </a:ln>
        </p:spPr>
      </p:pic>
      <p:pic>
        <p:nvPicPr>
          <p:cNvPr id="311" name="Google Shape;311;g2a78004a554_0_16"/>
          <p:cNvPicPr preferRelativeResize="0"/>
          <p:nvPr/>
        </p:nvPicPr>
        <p:blipFill rotWithShape="1">
          <a:blip r:embed="rId4">
            <a:alphaModFix/>
          </a:blip>
          <a:srcRect r="26291"/>
          <a:stretch/>
        </p:blipFill>
        <p:spPr>
          <a:xfrm>
            <a:off x="378725" y="3752250"/>
            <a:ext cx="6915625" cy="296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a78004a554_0_32"/>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Forecasting: LSTM</a:t>
            </a:r>
            <a:endParaRPr sz="5000"/>
          </a:p>
        </p:txBody>
      </p:sp>
      <p:sp>
        <p:nvSpPr>
          <p:cNvPr id="317" name="Google Shape;317;g2a78004a554_0_32"/>
          <p:cNvSpPr txBox="1"/>
          <p:nvPr/>
        </p:nvSpPr>
        <p:spPr>
          <a:xfrm>
            <a:off x="817350" y="5471100"/>
            <a:ext cx="10633500" cy="5721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RMSE for the LSTM model is approximately 159,729</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MAPE for the LSTM model is approximately 0.261, which is equivalent to 26.1%</a:t>
            </a:r>
            <a:endParaRPr sz="1450">
              <a:solidFill>
                <a:schemeClr val="dk1"/>
              </a:solidFill>
            </a:endParaRPr>
          </a:p>
        </p:txBody>
      </p:sp>
      <p:pic>
        <p:nvPicPr>
          <p:cNvPr id="318" name="Google Shape;318;g2a78004a554_0_32"/>
          <p:cNvPicPr preferRelativeResize="0"/>
          <p:nvPr/>
        </p:nvPicPr>
        <p:blipFill rotWithShape="1">
          <a:blip r:embed="rId3">
            <a:alphaModFix/>
          </a:blip>
          <a:srcRect l="2562"/>
          <a:stretch/>
        </p:blipFill>
        <p:spPr>
          <a:xfrm>
            <a:off x="1565950" y="789401"/>
            <a:ext cx="9060100" cy="429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78004a554_0_43"/>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Forecasting: Prophet</a:t>
            </a:r>
            <a:endParaRPr sz="5000"/>
          </a:p>
        </p:txBody>
      </p:sp>
      <p:sp>
        <p:nvSpPr>
          <p:cNvPr id="324" name="Google Shape;324;g2a78004a554_0_43"/>
          <p:cNvSpPr txBox="1"/>
          <p:nvPr/>
        </p:nvSpPr>
        <p:spPr>
          <a:xfrm>
            <a:off x="817350" y="5223500"/>
            <a:ext cx="10633500" cy="5721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RMSE for the Prophet model is approximately 939,869</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MAPE for the Prophet model is approximately 0.863</a:t>
            </a:r>
            <a:endParaRPr sz="1450">
              <a:solidFill>
                <a:schemeClr val="dk1"/>
              </a:solidFill>
            </a:endParaRPr>
          </a:p>
        </p:txBody>
      </p:sp>
      <p:pic>
        <p:nvPicPr>
          <p:cNvPr id="325" name="Google Shape;325;g2a78004a554_0_43"/>
          <p:cNvPicPr preferRelativeResize="0"/>
          <p:nvPr/>
        </p:nvPicPr>
        <p:blipFill>
          <a:blip r:embed="rId3">
            <a:alphaModFix/>
          </a:blip>
          <a:stretch>
            <a:fillRect/>
          </a:stretch>
        </p:blipFill>
        <p:spPr>
          <a:xfrm>
            <a:off x="1538850" y="653533"/>
            <a:ext cx="8589700" cy="3950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a78004a554_0_53"/>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Forecasting: Prophet with Exogenous Variable</a:t>
            </a:r>
            <a:endParaRPr sz="5000"/>
          </a:p>
        </p:txBody>
      </p:sp>
      <p:sp>
        <p:nvSpPr>
          <p:cNvPr id="331" name="Google Shape;331;g2a78004a554_0_53"/>
          <p:cNvSpPr txBox="1"/>
          <p:nvPr/>
        </p:nvSpPr>
        <p:spPr>
          <a:xfrm>
            <a:off x="817350" y="5223500"/>
            <a:ext cx="10633500" cy="5721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RMSE for the Prophet model with exogenous variables is approximately 363,306</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MAPE for the Prophet model with exogenous variables is approximately 36.87%</a:t>
            </a:r>
            <a:endParaRPr sz="1450">
              <a:solidFill>
                <a:schemeClr val="dk1"/>
              </a:solidFill>
            </a:endParaRPr>
          </a:p>
        </p:txBody>
      </p:sp>
      <p:pic>
        <p:nvPicPr>
          <p:cNvPr id="332" name="Google Shape;332;g2a78004a554_0_53"/>
          <p:cNvPicPr preferRelativeResize="0"/>
          <p:nvPr/>
        </p:nvPicPr>
        <p:blipFill rotWithShape="1">
          <a:blip r:embed="rId3">
            <a:alphaModFix/>
          </a:blip>
          <a:srcRect l="1758"/>
          <a:stretch/>
        </p:blipFill>
        <p:spPr>
          <a:xfrm>
            <a:off x="1671175" y="642395"/>
            <a:ext cx="8849650" cy="417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p:nvPr/>
        </p:nvSpPr>
        <p:spPr>
          <a:xfrm>
            <a:off x="8849500" y="4898400"/>
            <a:ext cx="3186000" cy="1077600"/>
          </a:xfrm>
          <a:prstGeom prst="rect">
            <a:avLst/>
          </a:prstGeom>
          <a:noFill/>
          <a:ln>
            <a:noFill/>
          </a:ln>
        </p:spPr>
        <p:txBody>
          <a:bodyPr spcFirstLastPara="1" wrap="square" lIns="0" tIns="0" rIns="0" bIns="0" anchor="t" anchorCtr="0">
            <a:spAutoFit/>
          </a:bodyPr>
          <a:lstStyle/>
          <a:p>
            <a:pPr marL="457200" marR="0" lvl="0" indent="0" algn="l" rtl="0">
              <a:spcBef>
                <a:spcPts val="0"/>
              </a:spcBef>
              <a:spcAft>
                <a:spcPts val="0"/>
              </a:spcAft>
              <a:buNone/>
            </a:pPr>
            <a:r>
              <a:rPr lang="en-US">
                <a:solidFill>
                  <a:srgbClr val="3F3F3F"/>
                </a:solidFill>
              </a:rPr>
              <a:t>Air Passenger Forecasting with </a:t>
            </a:r>
            <a:r>
              <a:rPr lang="en-US" b="1">
                <a:solidFill>
                  <a:srgbClr val="3F3F3F"/>
                </a:solidFill>
              </a:rPr>
              <a:t>macroeconomic indicators</a:t>
            </a:r>
            <a:r>
              <a:rPr lang="en-US">
                <a:solidFill>
                  <a:srgbClr val="3F3F3F"/>
                </a:solidFill>
              </a:rPr>
              <a:t>, commodity prices, and mobility data as additional predictor variables</a:t>
            </a:r>
            <a:endParaRPr>
              <a:solidFill>
                <a:srgbClr val="3F3F3F"/>
              </a:solidFill>
            </a:endParaRPr>
          </a:p>
        </p:txBody>
      </p:sp>
      <p:sp>
        <p:nvSpPr>
          <p:cNvPr id="128" name="Google Shape;128;p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b="1"/>
              <a:t>Contents</a:t>
            </a:r>
            <a:endParaRPr b="1"/>
          </a:p>
        </p:txBody>
      </p:sp>
      <p:grpSp>
        <p:nvGrpSpPr>
          <p:cNvPr id="129" name="Google Shape;129;p3"/>
          <p:cNvGrpSpPr/>
          <p:nvPr/>
        </p:nvGrpSpPr>
        <p:grpSpPr>
          <a:xfrm rot="5400000">
            <a:off x="5021866" y="-1178701"/>
            <a:ext cx="351774" cy="10450326"/>
            <a:chOff x="5706126" y="1518062"/>
            <a:chExt cx="288032" cy="5064514"/>
          </a:xfrm>
        </p:grpSpPr>
        <p:sp>
          <p:nvSpPr>
            <p:cNvPr id="130" name="Google Shape;130;p3"/>
            <p:cNvSpPr/>
            <p:nvPr/>
          </p:nvSpPr>
          <p:spPr>
            <a:xfrm>
              <a:off x="5796137" y="1619371"/>
              <a:ext cx="108012" cy="496320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31" name="Google Shape;131;p3"/>
            <p:cNvSpPr/>
            <p:nvPr/>
          </p:nvSpPr>
          <p:spPr>
            <a:xfrm>
              <a:off x="5706126" y="1518062"/>
              <a:ext cx="288032" cy="182746"/>
            </a:xfrm>
            <a:prstGeom prst="flowChartExtra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grpSp>
      <p:grpSp>
        <p:nvGrpSpPr>
          <p:cNvPr id="132" name="Google Shape;132;p3"/>
          <p:cNvGrpSpPr/>
          <p:nvPr/>
        </p:nvGrpSpPr>
        <p:grpSpPr>
          <a:xfrm rot="5400000">
            <a:off x="4474816" y="-1303957"/>
            <a:ext cx="709243" cy="9709228"/>
            <a:chOff x="5014422" y="1869503"/>
            <a:chExt cx="709243" cy="4705358"/>
          </a:xfrm>
        </p:grpSpPr>
        <p:sp>
          <p:nvSpPr>
            <p:cNvPr id="133" name="Google Shape;133;p3"/>
            <p:cNvSpPr/>
            <p:nvPr/>
          </p:nvSpPr>
          <p:spPr>
            <a:xfrm>
              <a:off x="5602890" y="2542257"/>
              <a:ext cx="120775" cy="403260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34" name="Google Shape;134;p3"/>
            <p:cNvSpPr/>
            <p:nvPr/>
          </p:nvSpPr>
          <p:spPr>
            <a:xfrm flipH="1">
              <a:off x="5014422" y="1869503"/>
              <a:ext cx="699978" cy="911425"/>
            </a:xfrm>
            <a:prstGeom prst="bentArrow">
              <a:avLst>
                <a:gd name="adj1" fmla="val 16402"/>
                <a:gd name="adj2" fmla="val 25000"/>
                <a:gd name="adj3" fmla="val 33165"/>
                <a:gd name="adj4" fmla="val 437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35" name="Google Shape;135;p3"/>
            <p:cNvSpPr/>
            <p:nvPr/>
          </p:nvSpPr>
          <p:spPr>
            <a:xfrm flipH="1">
              <a:off x="5020912" y="3314020"/>
              <a:ext cx="699978" cy="911425"/>
            </a:xfrm>
            <a:prstGeom prst="bentArrow">
              <a:avLst>
                <a:gd name="adj1" fmla="val 17792"/>
                <a:gd name="adj2" fmla="val 25000"/>
                <a:gd name="adj3" fmla="val 33165"/>
                <a:gd name="adj4" fmla="val 437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36" name="Google Shape;136;p3"/>
            <p:cNvSpPr/>
            <p:nvPr/>
          </p:nvSpPr>
          <p:spPr>
            <a:xfrm flipH="1">
              <a:off x="5014422" y="4749823"/>
              <a:ext cx="699978" cy="911425"/>
            </a:xfrm>
            <a:prstGeom prst="bentArrow">
              <a:avLst>
                <a:gd name="adj1" fmla="val 17792"/>
                <a:gd name="adj2" fmla="val 25000"/>
                <a:gd name="adj3" fmla="val 33165"/>
                <a:gd name="adj4" fmla="val 4375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grpSp>
      <p:sp>
        <p:nvSpPr>
          <p:cNvPr id="137" name="Google Shape;137;p3"/>
          <p:cNvSpPr txBox="1"/>
          <p:nvPr/>
        </p:nvSpPr>
        <p:spPr>
          <a:xfrm>
            <a:off x="8485200" y="1739813"/>
            <a:ext cx="3067800" cy="1454700"/>
          </a:xfrm>
          <a:prstGeom prst="rect">
            <a:avLst/>
          </a:prstGeom>
          <a:noFill/>
          <a:ln>
            <a:noFill/>
          </a:ln>
        </p:spPr>
        <p:txBody>
          <a:bodyPr spcFirstLastPara="1" wrap="square" lIns="0" tIns="0" rIns="0" bIns="0" anchor="t" anchorCtr="0">
            <a:spAutoFit/>
          </a:bodyPr>
          <a:lstStyle/>
          <a:p>
            <a:pPr marL="0" lvl="0" indent="0" algn="just" rtl="0">
              <a:lnSpc>
                <a:spcPct val="115000"/>
              </a:lnSpc>
              <a:spcBef>
                <a:spcPts val="0"/>
              </a:spcBef>
              <a:spcAft>
                <a:spcPts val="0"/>
              </a:spcAft>
              <a:buClr>
                <a:schemeClr val="dk1"/>
              </a:buClr>
              <a:buSzPts val="1100"/>
              <a:buFont typeface="Arial"/>
              <a:buNone/>
            </a:pPr>
            <a:r>
              <a:rPr lang="en-US">
                <a:solidFill>
                  <a:srgbClr val="202122"/>
                </a:solidFill>
                <a:highlight>
                  <a:schemeClr val="lt1"/>
                </a:highlight>
              </a:rPr>
              <a:t>Understand the characteristics of passengers and air operators based on domestic and international flight traffic data of Juanda Surabaya Airport from 2011 to August 2023</a:t>
            </a:r>
            <a:endParaRPr>
              <a:solidFill>
                <a:srgbClr val="202122"/>
              </a:solidFill>
              <a:highlight>
                <a:schemeClr val="lt1"/>
              </a:highlight>
            </a:endParaRPr>
          </a:p>
          <a:p>
            <a:pPr marL="0" marR="0" lvl="0" indent="0" algn="r" rtl="0">
              <a:spcBef>
                <a:spcPts val="0"/>
              </a:spcBef>
              <a:spcAft>
                <a:spcPts val="0"/>
              </a:spcAft>
              <a:buNone/>
            </a:pPr>
            <a:endParaRPr>
              <a:solidFill>
                <a:srgbClr val="3F3F3F"/>
              </a:solidFill>
            </a:endParaRPr>
          </a:p>
        </p:txBody>
      </p:sp>
      <p:sp>
        <p:nvSpPr>
          <p:cNvPr id="138" name="Google Shape;138;p3"/>
          <p:cNvSpPr txBox="1"/>
          <p:nvPr/>
        </p:nvSpPr>
        <p:spPr>
          <a:xfrm>
            <a:off x="4124350" y="1415775"/>
            <a:ext cx="3774000" cy="1508400"/>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a:solidFill>
                  <a:srgbClr val="3F3F3F"/>
                </a:solidFill>
              </a:rPr>
              <a:t>H</a:t>
            </a:r>
            <a:r>
              <a:rPr lang="en-US"/>
              <a:t>ow to describe the analysis of big data on the trend of domestic and international air traffic managed by Juanda Surabaya Airport based on the number of passengers and air operators data in the year 2011 to August 2023 related to mobility trends during COVID-19, trends in gold price and oil price ?</a:t>
            </a:r>
            <a:endParaRPr/>
          </a:p>
        </p:txBody>
      </p:sp>
      <p:sp>
        <p:nvSpPr>
          <p:cNvPr id="139" name="Google Shape;139;p3"/>
          <p:cNvSpPr txBox="1"/>
          <p:nvPr/>
        </p:nvSpPr>
        <p:spPr>
          <a:xfrm>
            <a:off x="1738603" y="2036200"/>
            <a:ext cx="2123700" cy="861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t>Juanda International Airport (SUB) is the third busiest airport in Indonesia</a:t>
            </a:r>
            <a:endParaRPr/>
          </a:p>
        </p:txBody>
      </p:sp>
      <p:sp>
        <p:nvSpPr>
          <p:cNvPr id="140" name="Google Shape;140;p3"/>
          <p:cNvSpPr txBox="1"/>
          <p:nvPr/>
        </p:nvSpPr>
        <p:spPr>
          <a:xfrm>
            <a:off x="3256812" y="5182525"/>
            <a:ext cx="2642700" cy="15147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rgbClr val="3F3F3F"/>
                </a:solidFill>
              </a:rPr>
              <a:t>The analysis made of various aspects :</a:t>
            </a:r>
            <a:endParaRPr sz="1200">
              <a:solidFill>
                <a:srgbClr val="3F3F3F"/>
              </a:solidFill>
            </a:endParaRPr>
          </a:p>
          <a:p>
            <a:pPr marL="0" lvl="0" indent="-76200" algn="just" rtl="0">
              <a:lnSpc>
                <a:spcPct val="90000"/>
              </a:lnSpc>
              <a:spcBef>
                <a:spcPts val="0"/>
              </a:spcBef>
              <a:spcAft>
                <a:spcPts val="0"/>
              </a:spcAft>
              <a:buClr>
                <a:srgbClr val="3F3F3F"/>
              </a:buClr>
              <a:buSzPts val="1200"/>
              <a:buAutoNum type="arabicPeriod"/>
            </a:pPr>
            <a:r>
              <a:rPr lang="en-US" sz="1200">
                <a:solidFill>
                  <a:srgbClr val="3F3F3F"/>
                </a:solidFill>
              </a:rPr>
              <a:t> Annual Passenger Traffic by Airline</a:t>
            </a:r>
            <a:endParaRPr sz="1200">
              <a:solidFill>
                <a:srgbClr val="3F3F3F"/>
              </a:solidFill>
            </a:endParaRPr>
          </a:p>
          <a:p>
            <a:pPr marL="0" lvl="0" indent="-76200" algn="just" rtl="0">
              <a:lnSpc>
                <a:spcPct val="90000"/>
              </a:lnSpc>
              <a:spcBef>
                <a:spcPts val="0"/>
              </a:spcBef>
              <a:spcAft>
                <a:spcPts val="0"/>
              </a:spcAft>
              <a:buClr>
                <a:srgbClr val="3F3F3F"/>
              </a:buClr>
              <a:buSzPts val="1200"/>
              <a:buAutoNum type="arabicPeriod"/>
            </a:pPr>
            <a:r>
              <a:rPr lang="en-US" sz="1200">
                <a:solidFill>
                  <a:srgbClr val="3F3F3F"/>
                </a:solidFill>
              </a:rPr>
              <a:t> Monthly Passenger Traffic Heatmap</a:t>
            </a:r>
            <a:endParaRPr sz="1200">
              <a:solidFill>
                <a:srgbClr val="3F3F3F"/>
              </a:solidFill>
            </a:endParaRPr>
          </a:p>
          <a:p>
            <a:pPr marL="0" lvl="0" indent="-76200" algn="just" rtl="0">
              <a:lnSpc>
                <a:spcPct val="90000"/>
              </a:lnSpc>
              <a:spcBef>
                <a:spcPts val="0"/>
              </a:spcBef>
              <a:spcAft>
                <a:spcPts val="0"/>
              </a:spcAft>
              <a:buClr>
                <a:srgbClr val="3F3F3F"/>
              </a:buClr>
              <a:buSzPts val="1200"/>
              <a:buAutoNum type="arabicPeriod"/>
            </a:pPr>
            <a:r>
              <a:rPr lang="en-US" sz="1200">
                <a:solidFill>
                  <a:srgbClr val="3F3F3F"/>
                </a:solidFill>
              </a:rPr>
              <a:t> Traffic share by Destination</a:t>
            </a:r>
            <a:endParaRPr sz="1200">
              <a:solidFill>
                <a:srgbClr val="3F3F3F"/>
              </a:solidFill>
            </a:endParaRPr>
          </a:p>
          <a:p>
            <a:pPr marL="0" lvl="0" indent="-76200" algn="just" rtl="0">
              <a:lnSpc>
                <a:spcPct val="90000"/>
              </a:lnSpc>
              <a:spcBef>
                <a:spcPts val="0"/>
              </a:spcBef>
              <a:spcAft>
                <a:spcPts val="0"/>
              </a:spcAft>
              <a:buClr>
                <a:srgbClr val="3F3F3F"/>
              </a:buClr>
              <a:buSzPts val="1200"/>
              <a:buAutoNum type="arabicPeriod"/>
            </a:pPr>
            <a:r>
              <a:rPr lang="en-US" sz="1200">
                <a:solidFill>
                  <a:srgbClr val="3F3F3F"/>
                </a:solidFill>
              </a:rPr>
              <a:t>The Peak points traffic airlines (Monthly,   Days and holidays)</a:t>
            </a:r>
            <a:endParaRPr sz="1200">
              <a:solidFill>
                <a:srgbClr val="3F3F3F"/>
              </a:solidFill>
            </a:endParaRPr>
          </a:p>
          <a:p>
            <a:pPr marL="0" lvl="0" indent="-76200" algn="just" rtl="0">
              <a:lnSpc>
                <a:spcPct val="90000"/>
              </a:lnSpc>
              <a:spcBef>
                <a:spcPts val="0"/>
              </a:spcBef>
              <a:spcAft>
                <a:spcPts val="0"/>
              </a:spcAft>
              <a:buClr>
                <a:srgbClr val="3F3F3F"/>
              </a:buClr>
              <a:buSzPts val="1200"/>
              <a:buAutoNum type="arabicPeriod"/>
            </a:pPr>
            <a:r>
              <a:rPr lang="en-US" sz="1200">
                <a:solidFill>
                  <a:srgbClr val="3F3F3F"/>
                </a:solidFill>
              </a:rPr>
              <a:t>Diagnostic Analysis</a:t>
            </a:r>
            <a:endParaRPr sz="1200">
              <a:solidFill>
                <a:srgbClr val="3F3F3F"/>
              </a:solidFill>
            </a:endParaRPr>
          </a:p>
          <a:p>
            <a:pPr marL="0" lvl="0" indent="-76200" algn="just" rtl="0">
              <a:lnSpc>
                <a:spcPct val="90000"/>
              </a:lnSpc>
              <a:spcBef>
                <a:spcPts val="0"/>
              </a:spcBef>
              <a:spcAft>
                <a:spcPts val="0"/>
              </a:spcAft>
              <a:buClr>
                <a:srgbClr val="3F3F3F"/>
              </a:buClr>
              <a:buSzPts val="1200"/>
              <a:buAutoNum type="arabicPeriod"/>
            </a:pPr>
            <a:r>
              <a:rPr lang="en-US" sz="1200">
                <a:solidFill>
                  <a:srgbClr val="3F3F3F"/>
                </a:solidFill>
              </a:rPr>
              <a:t>Predictive Analysis (ARIMA, LSTM, Prophet)</a:t>
            </a:r>
            <a:endParaRPr sz="1200">
              <a:solidFill>
                <a:srgbClr val="3F3F3F"/>
              </a:solidFill>
            </a:endParaRPr>
          </a:p>
        </p:txBody>
      </p:sp>
      <p:sp>
        <p:nvSpPr>
          <p:cNvPr id="141" name="Google Shape;141;p3"/>
          <p:cNvSpPr txBox="1"/>
          <p:nvPr/>
        </p:nvSpPr>
        <p:spPr>
          <a:xfrm>
            <a:off x="188999" y="5179625"/>
            <a:ext cx="3067800" cy="861900"/>
          </a:xfrm>
          <a:prstGeom prst="rect">
            <a:avLst/>
          </a:prstGeom>
          <a:noFill/>
          <a:ln>
            <a:noFill/>
          </a:ln>
        </p:spPr>
        <p:txBody>
          <a:bodyPr spcFirstLastPara="1" wrap="square" lIns="0" tIns="0" rIns="0" bIns="0" anchor="t" anchorCtr="0">
            <a:spAutoFit/>
          </a:bodyPr>
          <a:lstStyle/>
          <a:p>
            <a:pPr marL="457200" marR="0" lvl="0" indent="-317500" algn="l" rtl="0">
              <a:spcBef>
                <a:spcPts val="0"/>
              </a:spcBef>
              <a:spcAft>
                <a:spcPts val="0"/>
              </a:spcAft>
              <a:buClr>
                <a:srgbClr val="3F3F3F"/>
              </a:buClr>
              <a:buSzPts val="1400"/>
              <a:buChar char="-"/>
            </a:pPr>
            <a:r>
              <a:rPr lang="en-US">
                <a:solidFill>
                  <a:srgbClr val="3F3F3F"/>
                </a:solidFill>
              </a:rPr>
              <a:t>1.511.660 of rows</a:t>
            </a:r>
            <a:endParaRPr>
              <a:solidFill>
                <a:srgbClr val="3F3F3F"/>
              </a:solidFill>
            </a:endParaRPr>
          </a:p>
          <a:p>
            <a:pPr marL="457200" marR="0" lvl="0" indent="-317500" algn="l" rtl="0">
              <a:spcBef>
                <a:spcPts val="0"/>
              </a:spcBef>
              <a:spcAft>
                <a:spcPts val="0"/>
              </a:spcAft>
              <a:buClr>
                <a:srgbClr val="3F3F3F"/>
              </a:buClr>
              <a:buSzPts val="1400"/>
              <a:buChar char="-"/>
            </a:pPr>
            <a:r>
              <a:rPr lang="en-US">
                <a:solidFill>
                  <a:srgbClr val="3F3F3F"/>
                </a:solidFill>
              </a:rPr>
              <a:t>28 features (variables)</a:t>
            </a:r>
            <a:endParaRPr>
              <a:solidFill>
                <a:srgbClr val="3F3F3F"/>
              </a:solidFill>
            </a:endParaRPr>
          </a:p>
          <a:p>
            <a:pPr marL="457200" marR="0" lvl="0" indent="-317500" algn="l" rtl="0">
              <a:spcBef>
                <a:spcPts val="0"/>
              </a:spcBef>
              <a:spcAft>
                <a:spcPts val="0"/>
              </a:spcAft>
              <a:buClr>
                <a:srgbClr val="3F3F3F"/>
              </a:buClr>
              <a:buSzPts val="1400"/>
              <a:buChar char="-"/>
            </a:pPr>
            <a:r>
              <a:rPr lang="en-US">
                <a:solidFill>
                  <a:srgbClr val="3F3F3F"/>
                </a:solidFill>
              </a:rPr>
              <a:t>range data from 2011-August 2023 </a:t>
            </a:r>
            <a:endParaRPr>
              <a:solidFill>
                <a:srgbClr val="3F3F3F"/>
              </a:solidFill>
            </a:endParaRPr>
          </a:p>
        </p:txBody>
      </p:sp>
      <p:grpSp>
        <p:nvGrpSpPr>
          <p:cNvPr id="142" name="Google Shape;142;p3"/>
          <p:cNvGrpSpPr/>
          <p:nvPr/>
        </p:nvGrpSpPr>
        <p:grpSpPr>
          <a:xfrm>
            <a:off x="-33225" y="4193791"/>
            <a:ext cx="8518425" cy="700200"/>
            <a:chOff x="722912" y="4193792"/>
            <a:chExt cx="8518425" cy="700200"/>
          </a:xfrm>
        </p:grpSpPr>
        <p:sp>
          <p:nvSpPr>
            <p:cNvPr id="143" name="Google Shape;143;p3"/>
            <p:cNvSpPr/>
            <p:nvPr/>
          </p:nvSpPr>
          <p:spPr>
            <a:xfrm rot="5400000" flipH="1">
              <a:off x="4183716" y="734145"/>
              <a:ext cx="119272" cy="7040880"/>
            </a:xfrm>
            <a:custGeom>
              <a:avLst/>
              <a:gdLst/>
              <a:ahLst/>
              <a:cxnLst/>
              <a:rect l="l" t="t" r="r" b="b"/>
              <a:pathLst>
                <a:path w="119272" h="3118991" extrusionOk="0">
                  <a:moveTo>
                    <a:pt x="119272" y="0"/>
                  </a:moveTo>
                  <a:lnTo>
                    <a:pt x="0" y="0"/>
                  </a:lnTo>
                  <a:lnTo>
                    <a:pt x="0" y="3118991"/>
                  </a:lnTo>
                  <a:lnTo>
                    <a:pt x="119272" y="3118991"/>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44" name="Google Shape;144;p3"/>
            <p:cNvSpPr/>
            <p:nvPr/>
          </p:nvSpPr>
          <p:spPr>
            <a:xfrm rot="5400000">
              <a:off x="7954360" y="3600097"/>
              <a:ext cx="693283" cy="1880672"/>
            </a:xfrm>
            <a:prstGeom prst="bentArrow">
              <a:avLst>
                <a:gd name="adj1" fmla="val 17792"/>
                <a:gd name="adj2" fmla="val 25000"/>
                <a:gd name="adj3" fmla="val 33165"/>
                <a:gd name="adj4" fmla="val 4375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45" name="Google Shape;145;p3"/>
            <p:cNvSpPr/>
            <p:nvPr/>
          </p:nvSpPr>
          <p:spPr>
            <a:xfrm rot="5400000">
              <a:off x="4855146" y="3603304"/>
              <a:ext cx="693283" cy="1880672"/>
            </a:xfrm>
            <a:prstGeom prst="bentArrow">
              <a:avLst>
                <a:gd name="adj1" fmla="val 17792"/>
                <a:gd name="adj2" fmla="val 25000"/>
                <a:gd name="adj3" fmla="val 33165"/>
                <a:gd name="adj4" fmla="val 4375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sp>
          <p:nvSpPr>
            <p:cNvPr id="146" name="Google Shape;146;p3"/>
            <p:cNvSpPr/>
            <p:nvPr/>
          </p:nvSpPr>
          <p:spPr>
            <a:xfrm rot="5400000">
              <a:off x="1889096" y="3603667"/>
              <a:ext cx="699978" cy="1880672"/>
            </a:xfrm>
            <a:prstGeom prst="bentArrow">
              <a:avLst>
                <a:gd name="adj1" fmla="val 17792"/>
                <a:gd name="adj2" fmla="val 25000"/>
                <a:gd name="adj3" fmla="val 33165"/>
                <a:gd name="adj4" fmla="val 4375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3F3F3F"/>
                </a:solidFill>
                <a:latin typeface="Arial"/>
                <a:ea typeface="Arial"/>
                <a:cs typeface="Arial"/>
                <a:sym typeface="Arial"/>
              </a:endParaRPr>
            </a:p>
          </p:txBody>
        </p:sp>
      </p:grpSp>
      <p:sp>
        <p:nvSpPr>
          <p:cNvPr id="147" name="Google Shape;147;p3"/>
          <p:cNvSpPr/>
          <p:nvPr/>
        </p:nvSpPr>
        <p:spPr>
          <a:xfrm>
            <a:off x="1741831" y="3086109"/>
            <a:ext cx="186339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rPr>
              <a:t>Background</a:t>
            </a:r>
            <a:endParaRPr sz="2000">
              <a:solidFill>
                <a:srgbClr val="3F3F3F"/>
              </a:solidFill>
              <a:latin typeface="Arial"/>
              <a:ea typeface="Arial"/>
              <a:cs typeface="Arial"/>
              <a:sym typeface="Arial"/>
            </a:endParaRPr>
          </a:p>
        </p:txBody>
      </p:sp>
      <p:sp>
        <p:nvSpPr>
          <p:cNvPr id="148" name="Google Shape;148;p3"/>
          <p:cNvSpPr txBox="1"/>
          <p:nvPr/>
        </p:nvSpPr>
        <p:spPr>
          <a:xfrm>
            <a:off x="6468017" y="4390484"/>
            <a:ext cx="163302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Conclusion</a:t>
            </a:r>
            <a:endParaRPr sz="2000" b="1">
              <a:solidFill>
                <a:srgbClr val="3F3F3F"/>
              </a:solidFill>
              <a:latin typeface="Arial"/>
              <a:ea typeface="Arial"/>
              <a:cs typeface="Arial"/>
              <a:sym typeface="Arial"/>
            </a:endParaRPr>
          </a:p>
        </p:txBody>
      </p:sp>
      <p:sp>
        <p:nvSpPr>
          <p:cNvPr id="149" name="Google Shape;149;p3"/>
          <p:cNvSpPr txBox="1"/>
          <p:nvPr/>
        </p:nvSpPr>
        <p:spPr>
          <a:xfrm>
            <a:off x="2947584" y="4390484"/>
            <a:ext cx="212363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Result, Insight &amp; Discussion </a:t>
            </a:r>
            <a:endParaRPr sz="2000" b="1">
              <a:solidFill>
                <a:srgbClr val="3F3F3F"/>
              </a:solidFill>
              <a:latin typeface="Arial"/>
              <a:ea typeface="Arial"/>
              <a:cs typeface="Arial"/>
              <a:sym typeface="Arial"/>
            </a:endParaRPr>
          </a:p>
        </p:txBody>
      </p:sp>
      <p:sp>
        <p:nvSpPr>
          <p:cNvPr id="150" name="Google Shape;150;p3"/>
          <p:cNvSpPr txBox="1"/>
          <p:nvPr/>
        </p:nvSpPr>
        <p:spPr>
          <a:xfrm>
            <a:off x="4460926" y="3134145"/>
            <a:ext cx="220969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Research Question</a:t>
            </a:r>
            <a:endParaRPr sz="2000" b="1">
              <a:solidFill>
                <a:srgbClr val="3F3F3F"/>
              </a:solidFill>
              <a:latin typeface="Arial"/>
              <a:ea typeface="Arial"/>
              <a:cs typeface="Arial"/>
              <a:sym typeface="Arial"/>
            </a:endParaRPr>
          </a:p>
        </p:txBody>
      </p:sp>
      <p:sp>
        <p:nvSpPr>
          <p:cNvPr id="151" name="Google Shape;151;p3"/>
          <p:cNvSpPr txBox="1"/>
          <p:nvPr/>
        </p:nvSpPr>
        <p:spPr>
          <a:xfrm>
            <a:off x="7638775" y="3162689"/>
            <a:ext cx="1896000" cy="400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rPr>
              <a:t>Objective</a:t>
            </a:r>
            <a:endParaRPr sz="2000" b="1">
              <a:solidFill>
                <a:srgbClr val="3F3F3F"/>
              </a:solidFill>
              <a:latin typeface="Arial"/>
              <a:ea typeface="Arial"/>
              <a:cs typeface="Arial"/>
              <a:sym typeface="Arial"/>
            </a:endParaRPr>
          </a:p>
        </p:txBody>
      </p:sp>
      <p:sp>
        <p:nvSpPr>
          <p:cNvPr id="152" name="Google Shape;152;p3"/>
          <p:cNvSpPr txBox="1"/>
          <p:nvPr/>
        </p:nvSpPr>
        <p:spPr>
          <a:xfrm>
            <a:off x="309227" y="4347040"/>
            <a:ext cx="1880673"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3F3F3F"/>
                </a:solidFill>
                <a:latin typeface="Arial"/>
                <a:ea typeface="Arial"/>
                <a:cs typeface="Arial"/>
                <a:sym typeface="Arial"/>
              </a:rPr>
              <a:t>Data Source &amp; Variable</a:t>
            </a:r>
            <a:endParaRPr sz="2000" b="1">
              <a:solidFill>
                <a:srgbClr val="3F3F3F"/>
              </a:solidFill>
              <a:latin typeface="Arial"/>
              <a:ea typeface="Arial"/>
              <a:cs typeface="Arial"/>
              <a:sym typeface="Arial"/>
            </a:endParaRPr>
          </a:p>
        </p:txBody>
      </p:sp>
      <p:sp>
        <p:nvSpPr>
          <p:cNvPr id="153" name="Google Shape;153;p3"/>
          <p:cNvSpPr txBox="1"/>
          <p:nvPr/>
        </p:nvSpPr>
        <p:spPr>
          <a:xfrm>
            <a:off x="9684114" y="4193794"/>
            <a:ext cx="1153800" cy="61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00" b="1">
                <a:solidFill>
                  <a:srgbClr val="3F3F3F"/>
                </a:solidFill>
                <a:latin typeface="Arial"/>
                <a:ea typeface="Arial"/>
                <a:cs typeface="Arial"/>
                <a:sym typeface="Arial"/>
              </a:rPr>
              <a:t>Future Work</a:t>
            </a:r>
            <a:endParaRPr sz="1700" b="1">
              <a:solidFill>
                <a:srgbClr val="3F3F3F"/>
              </a:solidFill>
              <a:latin typeface="Arial"/>
              <a:ea typeface="Arial"/>
              <a:cs typeface="Arial"/>
              <a:sym typeface="Arial"/>
            </a:endParaRPr>
          </a:p>
        </p:txBody>
      </p:sp>
      <p:sp>
        <p:nvSpPr>
          <p:cNvPr id="154" name="Google Shape;154;p3"/>
          <p:cNvSpPr/>
          <p:nvPr/>
        </p:nvSpPr>
        <p:spPr>
          <a:xfrm rot="2806036">
            <a:off x="10854015" y="3330228"/>
            <a:ext cx="467099" cy="1144550"/>
          </a:xfrm>
          <a:custGeom>
            <a:avLst/>
            <a:gdLst/>
            <a:ahLst/>
            <a:cxnLst/>
            <a:rect l="l" t="t" r="r" b="b"/>
            <a:pathLst>
              <a:path w="1060423" h="2598393" extrusionOk="0">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3"/>
          <p:cNvSpPr txBox="1"/>
          <p:nvPr/>
        </p:nvSpPr>
        <p:spPr>
          <a:xfrm>
            <a:off x="6053150" y="5054925"/>
            <a:ext cx="2642700" cy="1185300"/>
          </a:xfrm>
          <a:prstGeom prst="rect">
            <a:avLst/>
          </a:prstGeom>
          <a:noFill/>
          <a:ln>
            <a:noFill/>
          </a:ln>
        </p:spPr>
        <p:txBody>
          <a:bodyPr spcFirstLastPara="1" wrap="square" lIns="0" tIns="0" rIns="0" bIns="0" anchor="t" anchorCtr="0">
            <a:spAutoFit/>
          </a:bodyPr>
          <a:lstStyle/>
          <a:p>
            <a:pPr marL="457200" marR="0" lvl="0" indent="-127000" algn="l" rtl="0">
              <a:spcBef>
                <a:spcPts val="0"/>
              </a:spcBef>
              <a:spcAft>
                <a:spcPts val="0"/>
              </a:spcAft>
              <a:buClr>
                <a:srgbClr val="3F3F3F"/>
              </a:buClr>
              <a:buSzPts val="1100"/>
              <a:buAutoNum type="arabicPeriod"/>
            </a:pPr>
            <a:r>
              <a:rPr lang="en-US" sz="1100">
                <a:solidFill>
                  <a:srgbClr val="3F3F3F"/>
                </a:solidFill>
              </a:rPr>
              <a:t>Explain Descriptive Analysis for Airlines Traffic</a:t>
            </a:r>
            <a:endParaRPr sz="1100">
              <a:solidFill>
                <a:srgbClr val="3F3F3F"/>
              </a:solidFill>
            </a:endParaRPr>
          </a:p>
          <a:p>
            <a:pPr marL="457200" marR="0" lvl="0" indent="-127000" algn="l" rtl="0">
              <a:spcBef>
                <a:spcPts val="0"/>
              </a:spcBef>
              <a:spcAft>
                <a:spcPts val="0"/>
              </a:spcAft>
              <a:buClr>
                <a:srgbClr val="3F3F3F"/>
              </a:buClr>
              <a:buSzPts val="1100"/>
              <a:buAutoNum type="arabicPeriod"/>
            </a:pPr>
            <a:r>
              <a:rPr lang="en-US" sz="1100">
                <a:solidFill>
                  <a:srgbClr val="3F3F3F"/>
                </a:solidFill>
              </a:rPr>
              <a:t>Explain Diagnostic Analysis effect Airlines Traffic by Covid Data Mobility, Gold Price &amp; Oil Price </a:t>
            </a:r>
            <a:endParaRPr sz="1100">
              <a:solidFill>
                <a:srgbClr val="3F3F3F"/>
              </a:solidFill>
            </a:endParaRPr>
          </a:p>
          <a:p>
            <a:pPr marL="457200" marR="0" lvl="0" indent="-127000" algn="l" rtl="0">
              <a:spcBef>
                <a:spcPts val="0"/>
              </a:spcBef>
              <a:spcAft>
                <a:spcPts val="0"/>
              </a:spcAft>
              <a:buClr>
                <a:srgbClr val="3F3F3F"/>
              </a:buClr>
              <a:buSzPts val="1100"/>
              <a:buAutoNum type="arabicPeriod"/>
            </a:pPr>
            <a:r>
              <a:rPr lang="en-US" sz="1100">
                <a:solidFill>
                  <a:srgbClr val="3F3F3F"/>
                </a:solidFill>
              </a:rPr>
              <a:t>Explain Predictive Analysis by time series forecasting </a:t>
            </a:r>
            <a:endParaRPr sz="1100">
              <a:solidFill>
                <a:srgbClr val="3F3F3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a78004a554_0_63"/>
          <p:cNvSpPr txBox="1">
            <a:spLocks noGrp="1"/>
          </p:cNvSpPr>
          <p:nvPr>
            <p:ph type="body" idx="1"/>
          </p:nvPr>
        </p:nvSpPr>
        <p:spPr>
          <a:xfrm>
            <a:off x="309454" y="-81791"/>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200"/>
              <a:t>Time Series Forecasting: Model Performance Summary</a:t>
            </a:r>
            <a:endParaRPr sz="5000"/>
          </a:p>
        </p:txBody>
      </p:sp>
      <p:sp>
        <p:nvSpPr>
          <p:cNvPr id="338" name="Google Shape;338;g2a78004a554_0_63"/>
          <p:cNvSpPr txBox="1"/>
          <p:nvPr/>
        </p:nvSpPr>
        <p:spPr>
          <a:xfrm>
            <a:off x="779250" y="4332200"/>
            <a:ext cx="10633500" cy="15987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The LSTM model stands out as the most accurate model among the evaluated approaches, as it achieved the lowest RMSE and MAPE. </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ARIMA model also provides reasonably accurate predictions, outperforming both the Prophet models. </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a:solidFill>
                  <a:schemeClr val="dk1"/>
                </a:solidFill>
              </a:rPr>
              <a:t>The inclusion of Google Trends data as exogenous variables in the Prophet model improved its forecasting accuracy, reducing the MAPE from 0.863 to 0.36. However, this model still fell short of the LSTM and ARIMA models in terms of accuracy</a:t>
            </a:r>
            <a:endParaRPr sz="1450">
              <a:solidFill>
                <a:schemeClr val="dk1"/>
              </a:solidFill>
            </a:endParaRPr>
          </a:p>
        </p:txBody>
      </p:sp>
      <p:pic>
        <p:nvPicPr>
          <p:cNvPr id="339" name="Google Shape;339;g2a78004a554_0_63"/>
          <p:cNvPicPr preferRelativeResize="0"/>
          <p:nvPr/>
        </p:nvPicPr>
        <p:blipFill>
          <a:blip r:embed="rId3">
            <a:alphaModFix/>
          </a:blip>
          <a:stretch>
            <a:fillRect/>
          </a:stretch>
        </p:blipFill>
        <p:spPr>
          <a:xfrm>
            <a:off x="678813" y="1367268"/>
            <a:ext cx="10834375" cy="2639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24aab45dadb_0_5"/>
          <p:cNvSpPr txBox="1"/>
          <p:nvPr/>
        </p:nvSpPr>
        <p:spPr>
          <a:xfrm>
            <a:off x="208950" y="1131475"/>
            <a:ext cx="5925300" cy="5311500"/>
          </a:xfrm>
          <a:prstGeom prst="rect">
            <a:avLst/>
          </a:prstGeom>
          <a:noFill/>
          <a:ln>
            <a:noFill/>
          </a:ln>
        </p:spPr>
        <p:txBody>
          <a:bodyPr spcFirstLastPara="1" wrap="square" lIns="91425" tIns="45700" rIns="91425" bIns="45700" anchor="t" anchorCtr="0">
            <a:spAutoFit/>
          </a:bodyPr>
          <a:lstStyle/>
          <a:p>
            <a:pPr marL="457200" lvl="0" indent="-333375" algn="just" rtl="0">
              <a:lnSpc>
                <a:spcPct val="115000"/>
              </a:lnSpc>
              <a:spcBef>
                <a:spcPts val="120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Passengers traffic steadily grows from 2011 through 2018 but from 2019 through 2023 drastically decreases because of covid 19’s effects.</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In 2023 the number of passengers has not experienced an increasing trend as it did before 2019.</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Based on international and domestic categories, Juanda Airport is predominantly dominated by domestic flights overall.</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Lion Air is the most dominant among the seven dominant airlines operators.</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There are two peak points every year from 2011-2023. The peak points are in July (School Holiday) and December (Christmas and New Year Holiday).</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 number of passengers has a negative correlation with the price of gold (GC=F) with a coefficient of -0.69.</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 number of passengers has a great positive correlation with the mobility score with a coefficient of 0.9</a:t>
            </a:r>
            <a:endParaRPr sz="1650">
              <a:solidFill>
                <a:schemeClr val="dk1"/>
              </a:solidFill>
              <a:latin typeface="Spectral Medium"/>
              <a:ea typeface="Spectral Medium"/>
              <a:cs typeface="Spectral Medium"/>
              <a:sym typeface="Spectral Medium"/>
            </a:endParaRPr>
          </a:p>
        </p:txBody>
      </p:sp>
      <p:sp>
        <p:nvSpPr>
          <p:cNvPr id="345" name="Google Shape;345;g24aab45dadb_0_5"/>
          <p:cNvSpPr txBox="1">
            <a:spLocks noGrp="1"/>
          </p:cNvSpPr>
          <p:nvPr>
            <p:ph type="body" idx="1"/>
          </p:nvPr>
        </p:nvSpPr>
        <p:spPr>
          <a:xfrm>
            <a:off x="323527" y="187100"/>
            <a:ext cx="5513100" cy="72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262626"/>
              </a:buClr>
              <a:buSzPts val="3600"/>
              <a:buNone/>
            </a:pPr>
            <a:r>
              <a:rPr lang="en-US" sz="3000"/>
              <a:t>Descriptive &amp; Diagnostic Conclusion</a:t>
            </a:r>
            <a:endParaRPr sz="4800"/>
          </a:p>
        </p:txBody>
      </p:sp>
      <p:sp>
        <p:nvSpPr>
          <p:cNvPr id="346" name="Google Shape;346;g24aab45dadb_0_5"/>
          <p:cNvSpPr txBox="1"/>
          <p:nvPr/>
        </p:nvSpPr>
        <p:spPr>
          <a:xfrm>
            <a:off x="6511450" y="56900"/>
            <a:ext cx="5143500" cy="586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900">
                <a:solidFill>
                  <a:srgbClr val="262626"/>
                </a:solidFill>
              </a:rPr>
              <a:t>Forecasting Model Conclusion</a:t>
            </a:r>
            <a:endParaRPr sz="2900">
              <a:solidFill>
                <a:srgbClr val="262626"/>
              </a:solidFill>
            </a:endParaRPr>
          </a:p>
        </p:txBody>
      </p:sp>
      <p:sp>
        <p:nvSpPr>
          <p:cNvPr id="347" name="Google Shape;347;g24aab45dadb_0_5"/>
          <p:cNvSpPr txBox="1"/>
          <p:nvPr/>
        </p:nvSpPr>
        <p:spPr>
          <a:xfrm>
            <a:off x="6120550" y="960825"/>
            <a:ext cx="5925300" cy="5603700"/>
          </a:xfrm>
          <a:prstGeom prst="rect">
            <a:avLst/>
          </a:prstGeom>
          <a:noFill/>
          <a:ln>
            <a:noFill/>
          </a:ln>
        </p:spPr>
        <p:txBody>
          <a:bodyPr spcFirstLastPara="1" wrap="square" lIns="91425" tIns="45700" rIns="91425" bIns="45700" anchor="t" anchorCtr="0">
            <a:spAutoFit/>
          </a:bodyPr>
          <a:lstStyle/>
          <a:p>
            <a:pPr marL="457200" lvl="0" indent="-333375" algn="just" rtl="0">
              <a:lnSpc>
                <a:spcPct val="115000"/>
              </a:lnSpc>
              <a:spcBef>
                <a:spcPts val="120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 study aimed to forecast the number of passengers at Juanda Airport from 2011 to 2023.</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Four different forecasting models were applied and evaluated for their accuracy. Results showed significant differences in forecasting accuracy among the models.</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 Long Short-Term Memory (LSTM) model emerged as the most accurate, achieving the lowest Root Mean Squared Error (RMSE) and Mean Absolute Percentage Error (MAPE).</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 Autoregressive Integrated Moving Average (ARIMA) model also provided reasonably accurate predictions, outperforming the Prophet models.</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The Prophet model, when supplemented with Google Trends data as exogenous variables, improved forecasting accuracy by reducing MAPE from 0.863 to 0.36.</a:t>
            </a:r>
            <a:endParaRPr sz="1650">
              <a:solidFill>
                <a:schemeClr val="dk1"/>
              </a:solidFill>
              <a:latin typeface="Spectral Medium"/>
              <a:ea typeface="Spectral Medium"/>
              <a:cs typeface="Spectral Medium"/>
              <a:sym typeface="Spectral Medium"/>
            </a:endParaRPr>
          </a:p>
          <a:p>
            <a:pPr marL="457200" lvl="0" indent="-333375" algn="just" rtl="0">
              <a:lnSpc>
                <a:spcPct val="115000"/>
              </a:lnSpc>
              <a:spcBef>
                <a:spcPts val="0"/>
              </a:spcBef>
              <a:spcAft>
                <a:spcPts val="0"/>
              </a:spcAft>
              <a:buClr>
                <a:schemeClr val="dk1"/>
              </a:buClr>
              <a:buSzPts val="1650"/>
              <a:buFont typeface="Spectral Medium"/>
              <a:buChar char="●"/>
            </a:pPr>
            <a:r>
              <a:rPr lang="en-US" sz="1650">
                <a:solidFill>
                  <a:schemeClr val="dk1"/>
                </a:solidFill>
                <a:latin typeface="Spectral Medium"/>
                <a:ea typeface="Spectral Medium"/>
                <a:cs typeface="Spectral Medium"/>
                <a:sym typeface="Spectral Medium"/>
              </a:rPr>
              <a:t>Despite the enhancement with exogenous variables, the Prophet model still fell short of the accuracy achieved by the LSTM and ARIMA models.</a:t>
            </a:r>
            <a:endParaRPr sz="1650">
              <a:solidFill>
                <a:schemeClr val="dk1"/>
              </a:solidFill>
              <a:latin typeface="Spectral Medium"/>
              <a:ea typeface="Spectral Medium"/>
              <a:cs typeface="Spectral Medium"/>
              <a:sym typeface="Spectral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48fecc4ce3_0_24"/>
          <p:cNvSpPr txBox="1">
            <a:spLocks noGrp="1"/>
          </p:cNvSpPr>
          <p:nvPr>
            <p:ph type="body" idx="1"/>
          </p:nvPr>
        </p:nvSpPr>
        <p:spPr>
          <a:xfrm>
            <a:off x="323529" y="339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sz="3600"/>
              <a:t>References</a:t>
            </a:r>
            <a:endParaRPr/>
          </a:p>
        </p:txBody>
      </p:sp>
      <p:sp>
        <p:nvSpPr>
          <p:cNvPr id="353" name="Google Shape;353;g248fecc4ce3_0_24"/>
          <p:cNvSpPr txBox="1"/>
          <p:nvPr/>
        </p:nvSpPr>
        <p:spPr>
          <a:xfrm>
            <a:off x="1231950" y="1362600"/>
            <a:ext cx="101547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Annual Report PT Angkasa Pura I Tahun 2022</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Chen, H.M. Schutz, R. Kazman, R. Matthes, F. </a:t>
            </a:r>
            <a:r>
              <a:rPr lang="en-US" i="1">
                <a:solidFill>
                  <a:schemeClr val="dk1"/>
                </a:solidFill>
              </a:rPr>
              <a:t>“Amazon in the Air: Innovating with Big Data at Lufthansa.” </a:t>
            </a:r>
            <a:r>
              <a:rPr lang="en-US">
                <a:solidFill>
                  <a:schemeClr val="dk1"/>
                </a:solidFill>
              </a:rPr>
              <a:t>Hawaii International Conference on System Sciences 2016 49th.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t>Khafidli, MK., Choiruddin, A.: Forecast of Aviation Traffic in Indonesia Based on Google Trend and Macroeconomic Data using Long Short-Term Memory. 2022. International Conference on Data Science and Its Applications (ICoDSA)</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US"/>
              <a:t>Nassar, S. Boubaker, S. Chaibi, A. Makram, B. </a:t>
            </a:r>
            <a:r>
              <a:rPr lang="en-US" i="1"/>
              <a:t>“In search of hedges and safe havens during the COVID─19 pandemic:</a:t>
            </a:r>
            <a:endParaRPr i="1"/>
          </a:p>
          <a:p>
            <a:pPr marL="0" lvl="0" indent="0" algn="l" rtl="0">
              <a:spcBef>
                <a:spcPts val="0"/>
              </a:spcBef>
              <a:spcAft>
                <a:spcPts val="0"/>
              </a:spcAft>
              <a:buNone/>
            </a:pPr>
            <a:r>
              <a:rPr lang="en-US" i="1"/>
              <a:t>Gold versus Bitcoin, oil, and oil uncertainty.”</a:t>
            </a:r>
            <a:r>
              <a:rPr lang="en-US"/>
              <a:t> Quarterly Review of Economics and Finance 90 (2023): 318-332.</a:t>
            </a:r>
            <a:endParaRPr/>
          </a:p>
          <a:p>
            <a:pPr marL="0" lvl="0" indent="0" algn="l" rtl="0">
              <a:spcBef>
                <a:spcPts val="0"/>
              </a:spcBef>
              <a:spcAft>
                <a:spcPts val="0"/>
              </a:spcAft>
              <a:buNone/>
            </a:pPr>
            <a:endParaRPr/>
          </a:p>
          <a:p>
            <a:pPr marL="0" lvl="0" indent="0" algn="l" rtl="0">
              <a:spcBef>
                <a:spcPts val="0"/>
              </a:spcBef>
              <a:spcAft>
                <a:spcPts val="0"/>
              </a:spcAft>
              <a:buNone/>
            </a:pPr>
            <a:r>
              <a:rPr lang="en-US"/>
              <a:t>Martins, A.M. Cro, S. </a:t>
            </a:r>
            <a:r>
              <a:rPr lang="en-US" i="1"/>
              <a:t>“Airline stock markets reaction to the COVID-19 outbreak and vaccines: An event study.” </a:t>
            </a:r>
            <a:r>
              <a:rPr lang="en-US"/>
              <a:t>Journal of Air Transport Management 105 (2022) 1-10.</a:t>
            </a:r>
            <a:endParaRPr/>
          </a:p>
          <a:p>
            <a:pPr marL="0" lvl="0" indent="0" algn="l" rtl="0">
              <a:spcBef>
                <a:spcPts val="0"/>
              </a:spcBef>
              <a:spcAft>
                <a:spcPts val="0"/>
              </a:spcAft>
              <a:buNone/>
            </a:pPr>
            <a:endParaRPr/>
          </a:p>
          <a:p>
            <a:pPr marL="0" lvl="0" indent="0" algn="l" rtl="0">
              <a:spcBef>
                <a:spcPts val="0"/>
              </a:spcBef>
              <a:spcAft>
                <a:spcPts val="0"/>
              </a:spcAft>
              <a:buNone/>
            </a:pPr>
            <a:r>
              <a:rPr lang="en-US"/>
              <a:t>Zachariah, RA., Sharma, S., Kumar, V. Systematic Review of Passenger Demand Forecasting in Aviation Industry.  2023. Multimedia Tools and Applications</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https://www.google.com/covid19/mobility/</a:t>
            </a:r>
            <a:endParaRPr/>
          </a:p>
          <a:p>
            <a:pPr marL="0" lvl="0" indent="0" algn="l" rtl="0">
              <a:spcBef>
                <a:spcPts val="0"/>
              </a:spcBef>
              <a:spcAft>
                <a:spcPts val="0"/>
              </a:spcAft>
              <a:buNone/>
            </a:pPr>
            <a:endParaRPr/>
          </a:p>
          <a:p>
            <a:pPr marL="0" lvl="0" indent="0" algn="l" rtl="0">
              <a:spcBef>
                <a:spcPts val="0"/>
              </a:spcBef>
              <a:spcAft>
                <a:spcPts val="0"/>
              </a:spcAft>
              <a:buNone/>
            </a:pPr>
            <a:r>
              <a:rPr lang="en-US"/>
              <a:t>BPS Provinsi Jawa Timur. Statistik Transportasi Provinsi Jawa Timur Tahun 2022.</a:t>
            </a: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63da58d9f5_2_22"/>
          <p:cNvSpPr txBox="1">
            <a:spLocks noGrp="1"/>
          </p:cNvSpPr>
          <p:nvPr>
            <p:ph type="body" idx="1"/>
          </p:nvPr>
        </p:nvSpPr>
        <p:spPr>
          <a:xfrm>
            <a:off x="323529" y="339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a:t>Lampiran, Data Source Dll</a:t>
            </a:r>
            <a:endParaRPr/>
          </a:p>
        </p:txBody>
      </p:sp>
      <p:sp>
        <p:nvSpPr>
          <p:cNvPr id="359" name="Google Shape;359;g263da58d9f5_2_22"/>
          <p:cNvSpPr txBox="1"/>
          <p:nvPr/>
        </p:nvSpPr>
        <p:spPr>
          <a:xfrm>
            <a:off x="742350" y="1559050"/>
            <a:ext cx="10707300" cy="638400"/>
          </a:xfrm>
          <a:prstGeom prst="rect">
            <a:avLst/>
          </a:prstGeom>
          <a:noFill/>
          <a:ln>
            <a:noFill/>
          </a:ln>
        </p:spPr>
        <p:txBody>
          <a:bodyPr spcFirstLastPara="1" wrap="square" lIns="91425" tIns="45700" rIns="91425" bIns="45700" anchor="t" anchorCtr="0">
            <a:spAutoFit/>
          </a:bodyPr>
          <a:lstStyle/>
          <a:p>
            <a:pPr marL="457200" lvl="0" indent="0" algn="l" rtl="0">
              <a:lnSpc>
                <a:spcPct val="115000"/>
              </a:lnSpc>
              <a:spcBef>
                <a:spcPts val="1200"/>
              </a:spcBef>
              <a:spcAft>
                <a:spcPts val="1500"/>
              </a:spcAft>
              <a:buNone/>
            </a:pPr>
            <a:r>
              <a:rPr lang="en-US" sz="1650">
                <a:solidFill>
                  <a:schemeClr val="dk1"/>
                </a:solidFill>
                <a:latin typeface="Spectral Medium"/>
                <a:ea typeface="Spectral Medium"/>
                <a:cs typeface="Spectral Medium"/>
                <a:sym typeface="Spectral Medium"/>
              </a:rPr>
              <a:t>Colab Notebook:</a:t>
            </a:r>
            <a:br>
              <a:rPr lang="en-US" sz="1650">
                <a:solidFill>
                  <a:schemeClr val="dk1"/>
                </a:solidFill>
                <a:latin typeface="Spectral Medium"/>
                <a:ea typeface="Spectral Medium"/>
                <a:cs typeface="Spectral Medium"/>
                <a:sym typeface="Spectral Medium"/>
              </a:rPr>
            </a:br>
            <a:r>
              <a:rPr lang="en-US" sz="1650" u="sng">
                <a:solidFill>
                  <a:schemeClr val="hlink"/>
                </a:solidFill>
                <a:latin typeface="Spectral Medium"/>
                <a:ea typeface="Spectral Medium"/>
                <a:cs typeface="Spectral Medium"/>
                <a:sym typeface="Spectral Medium"/>
                <a:hlinkClick r:id="rId3"/>
              </a:rPr>
              <a:t>https://drive.google.com/file/d/1ZMrzCP0ZYQ0lfOIMbL4CNgyt5L1pGTXU/view?usp=drive_link</a:t>
            </a:r>
            <a:endParaRPr sz="1650">
              <a:solidFill>
                <a:schemeClr val="dk1"/>
              </a:solidFill>
              <a:latin typeface="Spectral Medium"/>
              <a:ea typeface="Spectral Medium"/>
              <a:cs typeface="Spectral Medium"/>
              <a:sym typeface="Spectral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44"/>
          <p:cNvSpPr txBox="1"/>
          <p:nvPr/>
        </p:nvSpPr>
        <p:spPr>
          <a:xfrm>
            <a:off x="0" y="647296"/>
            <a:ext cx="12192000" cy="1015800"/>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6000">
                <a:solidFill>
                  <a:srgbClr val="262626"/>
                </a:solidFill>
                <a:latin typeface="Calibri"/>
                <a:ea typeface="Calibri"/>
                <a:cs typeface="Calibri"/>
                <a:sym typeface="Calibri"/>
              </a:rPr>
              <a:t>THANK YOU</a:t>
            </a:r>
            <a:endParaRPr sz="6000">
              <a:solidFill>
                <a:srgbClr val="262626"/>
              </a:solidFill>
              <a:latin typeface="Calibri"/>
              <a:ea typeface="Calibri"/>
              <a:cs typeface="Calibri"/>
              <a:sym typeface="Calibri"/>
            </a:endParaRPr>
          </a:p>
        </p:txBody>
      </p:sp>
      <p:sp>
        <p:nvSpPr>
          <p:cNvPr id="365" name="Google Shape;365;p44"/>
          <p:cNvSpPr txBox="1"/>
          <p:nvPr/>
        </p:nvSpPr>
        <p:spPr>
          <a:xfrm>
            <a:off x="50" y="5562902"/>
            <a:ext cx="12191852" cy="37965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endParaRPr sz="1867">
              <a:solidFill>
                <a:srgbClr val="262626"/>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a791f1dcfc_0_0"/>
          <p:cNvSpPr/>
          <p:nvPr/>
        </p:nvSpPr>
        <p:spPr>
          <a:xfrm>
            <a:off x="6546532" y="1"/>
            <a:ext cx="5310188" cy="6857999"/>
          </a:xfrm>
          <a:custGeom>
            <a:avLst/>
            <a:gdLst/>
            <a:ahLst/>
            <a:cxnLst/>
            <a:rect l="l" t="t" r="r" b="b"/>
            <a:pathLst>
              <a:path w="5310188" h="6857999" extrusionOk="0">
                <a:moveTo>
                  <a:pt x="4027961" y="4245356"/>
                </a:moveTo>
                <a:cubicBezTo>
                  <a:pt x="4027961" y="4251199"/>
                  <a:pt x="4025041" y="4257041"/>
                  <a:pt x="4025041" y="4262883"/>
                </a:cubicBezTo>
                <a:cubicBezTo>
                  <a:pt x="4042568" y="4268725"/>
                  <a:pt x="4060095" y="4274568"/>
                  <a:pt x="4077622" y="4283333"/>
                </a:cubicBezTo>
                <a:cubicBezTo>
                  <a:pt x="4112676" y="4300860"/>
                  <a:pt x="4150649" y="4318387"/>
                  <a:pt x="4185703" y="4341756"/>
                </a:cubicBezTo>
                <a:cubicBezTo>
                  <a:pt x="4308392" y="4423548"/>
                  <a:pt x="4390185" y="4537473"/>
                  <a:pt x="4463215" y="4663083"/>
                </a:cubicBezTo>
                <a:cubicBezTo>
                  <a:pt x="4471977" y="4680610"/>
                  <a:pt x="4480742" y="4701058"/>
                  <a:pt x="4504111" y="4686453"/>
                </a:cubicBezTo>
                <a:cubicBezTo>
                  <a:pt x="4524558" y="4674769"/>
                  <a:pt x="4527481" y="4657241"/>
                  <a:pt x="4518715" y="4633872"/>
                </a:cubicBezTo>
                <a:cubicBezTo>
                  <a:pt x="4512873" y="4622187"/>
                  <a:pt x="4507031" y="4610503"/>
                  <a:pt x="4498269" y="4598818"/>
                </a:cubicBezTo>
                <a:cubicBezTo>
                  <a:pt x="4439846" y="4531630"/>
                  <a:pt x="4378500" y="4464445"/>
                  <a:pt x="4322999" y="4397257"/>
                </a:cubicBezTo>
                <a:cubicBezTo>
                  <a:pt x="4258734" y="4318387"/>
                  <a:pt x="4171099" y="4280410"/>
                  <a:pt x="4080542" y="4251199"/>
                </a:cubicBezTo>
                <a:cubicBezTo>
                  <a:pt x="4063015" y="4245356"/>
                  <a:pt x="4045488" y="4248279"/>
                  <a:pt x="4027961" y="4245356"/>
                </a:cubicBezTo>
                <a:close/>
                <a:moveTo>
                  <a:pt x="1728644" y="4059133"/>
                </a:moveTo>
                <a:cubicBezTo>
                  <a:pt x="1724628" y="4059133"/>
                  <a:pt x="1720246" y="4059864"/>
                  <a:pt x="1717325" y="4061325"/>
                </a:cubicBezTo>
                <a:cubicBezTo>
                  <a:pt x="1708560" y="4070087"/>
                  <a:pt x="1696875" y="4078852"/>
                  <a:pt x="1688113" y="4090536"/>
                </a:cubicBezTo>
                <a:cubicBezTo>
                  <a:pt x="1594636" y="4198618"/>
                  <a:pt x="1501159" y="4303779"/>
                  <a:pt x="1407682" y="4411864"/>
                </a:cubicBezTo>
                <a:cubicBezTo>
                  <a:pt x="1381390" y="4443995"/>
                  <a:pt x="1355101" y="4479049"/>
                  <a:pt x="1320047" y="4519946"/>
                </a:cubicBezTo>
                <a:cubicBezTo>
                  <a:pt x="1369705" y="4528710"/>
                  <a:pt x="1404759" y="4534553"/>
                  <a:pt x="1439813" y="4540395"/>
                </a:cubicBezTo>
                <a:cubicBezTo>
                  <a:pt x="1442736" y="4519946"/>
                  <a:pt x="1442736" y="4499499"/>
                  <a:pt x="1451498" y="4487814"/>
                </a:cubicBezTo>
                <a:cubicBezTo>
                  <a:pt x="1530371" y="4376810"/>
                  <a:pt x="1612163" y="4262883"/>
                  <a:pt x="1693956" y="4151879"/>
                </a:cubicBezTo>
                <a:cubicBezTo>
                  <a:pt x="1711483" y="4128510"/>
                  <a:pt x="1729009" y="4108063"/>
                  <a:pt x="1743614" y="4084694"/>
                </a:cubicBezTo>
                <a:cubicBezTo>
                  <a:pt x="1746536" y="4081771"/>
                  <a:pt x="1743614" y="4067167"/>
                  <a:pt x="1737771" y="4061325"/>
                </a:cubicBezTo>
                <a:cubicBezTo>
                  <a:pt x="1736312" y="4059864"/>
                  <a:pt x="1732660" y="4059133"/>
                  <a:pt x="1728644" y="4059133"/>
                </a:cubicBezTo>
                <a:close/>
                <a:moveTo>
                  <a:pt x="4401869" y="2866569"/>
                </a:moveTo>
                <a:cubicBezTo>
                  <a:pt x="4396027" y="2866569"/>
                  <a:pt x="4393107" y="2869492"/>
                  <a:pt x="4387265" y="2869492"/>
                </a:cubicBezTo>
                <a:cubicBezTo>
                  <a:pt x="4366815" y="3082735"/>
                  <a:pt x="4369738" y="3293058"/>
                  <a:pt x="4393107" y="3506305"/>
                </a:cubicBezTo>
                <a:cubicBezTo>
                  <a:pt x="4436923" y="3442039"/>
                  <a:pt x="4483662" y="3383616"/>
                  <a:pt x="4507031" y="3310585"/>
                </a:cubicBezTo>
                <a:cubicBezTo>
                  <a:pt x="4521639" y="3263847"/>
                  <a:pt x="4521639" y="3225873"/>
                  <a:pt x="4486585" y="3190819"/>
                </a:cubicBezTo>
                <a:cubicBezTo>
                  <a:pt x="4428161" y="3132396"/>
                  <a:pt x="4413554" y="3062289"/>
                  <a:pt x="4419396" y="2983416"/>
                </a:cubicBezTo>
                <a:cubicBezTo>
                  <a:pt x="4419396" y="2957127"/>
                  <a:pt x="4419396" y="2927915"/>
                  <a:pt x="4416477" y="2901623"/>
                </a:cubicBezTo>
                <a:cubicBezTo>
                  <a:pt x="4413554" y="2889939"/>
                  <a:pt x="4407711" y="2878254"/>
                  <a:pt x="4401869" y="2866569"/>
                </a:cubicBezTo>
                <a:close/>
                <a:moveTo>
                  <a:pt x="1072843" y="2865839"/>
                </a:moveTo>
                <a:cubicBezTo>
                  <a:pt x="1061523" y="2864379"/>
                  <a:pt x="1048378" y="2873873"/>
                  <a:pt x="1030851" y="2892861"/>
                </a:cubicBezTo>
                <a:cubicBezTo>
                  <a:pt x="995797" y="2930835"/>
                  <a:pt x="966585" y="2968811"/>
                  <a:pt x="934454" y="3006785"/>
                </a:cubicBezTo>
                <a:cubicBezTo>
                  <a:pt x="919847" y="3024312"/>
                  <a:pt x="919847" y="3041839"/>
                  <a:pt x="931531" y="3059366"/>
                </a:cubicBezTo>
                <a:cubicBezTo>
                  <a:pt x="940296" y="3073973"/>
                  <a:pt x="951981" y="3085658"/>
                  <a:pt x="957823" y="3100262"/>
                </a:cubicBezTo>
                <a:cubicBezTo>
                  <a:pt x="1004562" y="3190819"/>
                  <a:pt x="1077589" y="3263847"/>
                  <a:pt x="1086354" y="3371931"/>
                </a:cubicBezTo>
                <a:cubicBezTo>
                  <a:pt x="1086354" y="3377774"/>
                  <a:pt x="1098039" y="3386535"/>
                  <a:pt x="1103881" y="3392378"/>
                </a:cubicBezTo>
                <a:cubicBezTo>
                  <a:pt x="1109724" y="3383616"/>
                  <a:pt x="1124328" y="3377774"/>
                  <a:pt x="1124328" y="3369009"/>
                </a:cubicBezTo>
                <a:cubicBezTo>
                  <a:pt x="1133093" y="3293058"/>
                  <a:pt x="1138935" y="3220031"/>
                  <a:pt x="1147697" y="3149923"/>
                </a:cubicBezTo>
                <a:cubicBezTo>
                  <a:pt x="1141855" y="3149923"/>
                  <a:pt x="1138935" y="3149923"/>
                  <a:pt x="1136012" y="3149923"/>
                </a:cubicBezTo>
                <a:cubicBezTo>
                  <a:pt x="1136012" y="3114869"/>
                  <a:pt x="1141855" y="3079815"/>
                  <a:pt x="1136012" y="3047681"/>
                </a:cubicBezTo>
                <a:cubicBezTo>
                  <a:pt x="1130170" y="2998023"/>
                  <a:pt x="1121408" y="2948362"/>
                  <a:pt x="1103881" y="2904546"/>
                </a:cubicBezTo>
                <a:cubicBezTo>
                  <a:pt x="1093656" y="2879715"/>
                  <a:pt x="1084162" y="2867300"/>
                  <a:pt x="1072843" y="2865839"/>
                </a:cubicBezTo>
                <a:close/>
                <a:moveTo>
                  <a:pt x="2497273" y="614357"/>
                </a:moveTo>
                <a:cubicBezTo>
                  <a:pt x="2491431" y="617277"/>
                  <a:pt x="2488511" y="617277"/>
                  <a:pt x="2482669" y="620199"/>
                </a:cubicBezTo>
                <a:cubicBezTo>
                  <a:pt x="2479746" y="643569"/>
                  <a:pt x="2473903" y="666938"/>
                  <a:pt x="2470984" y="693227"/>
                </a:cubicBezTo>
                <a:cubicBezTo>
                  <a:pt x="2468061" y="731204"/>
                  <a:pt x="2465142" y="769177"/>
                  <a:pt x="2465142" y="807154"/>
                </a:cubicBezTo>
                <a:cubicBezTo>
                  <a:pt x="2462219" y="921077"/>
                  <a:pt x="2459299" y="1037924"/>
                  <a:pt x="2517723" y="1143086"/>
                </a:cubicBezTo>
                <a:cubicBezTo>
                  <a:pt x="2544011" y="1186904"/>
                  <a:pt x="2558619" y="1233643"/>
                  <a:pt x="2579065" y="1280381"/>
                </a:cubicBezTo>
                <a:cubicBezTo>
                  <a:pt x="2596592" y="1324197"/>
                  <a:pt x="2617042" y="1368016"/>
                  <a:pt x="2634569" y="1411832"/>
                </a:cubicBezTo>
                <a:cubicBezTo>
                  <a:pt x="2631646" y="1411832"/>
                  <a:pt x="2628727" y="1414755"/>
                  <a:pt x="2625804" y="1414755"/>
                </a:cubicBezTo>
                <a:cubicBezTo>
                  <a:pt x="2579065" y="1315435"/>
                  <a:pt x="2535249" y="1216116"/>
                  <a:pt x="2488511" y="1116797"/>
                </a:cubicBezTo>
                <a:cubicBezTo>
                  <a:pt x="2485588" y="1119716"/>
                  <a:pt x="2479746" y="1119716"/>
                  <a:pt x="2473903" y="1122639"/>
                </a:cubicBezTo>
                <a:cubicBezTo>
                  <a:pt x="2473903" y="1140166"/>
                  <a:pt x="2473903" y="1160613"/>
                  <a:pt x="2473903" y="1178139"/>
                </a:cubicBezTo>
                <a:cubicBezTo>
                  <a:pt x="2479746" y="1332962"/>
                  <a:pt x="2488511" y="1487782"/>
                  <a:pt x="2491431" y="1642605"/>
                </a:cubicBezTo>
                <a:cubicBezTo>
                  <a:pt x="2494353" y="1870455"/>
                  <a:pt x="2491431" y="2101226"/>
                  <a:pt x="2497273" y="2331999"/>
                </a:cubicBezTo>
                <a:cubicBezTo>
                  <a:pt x="2503115" y="2586138"/>
                  <a:pt x="2470984" y="2834438"/>
                  <a:pt x="2395034" y="3076893"/>
                </a:cubicBezTo>
                <a:cubicBezTo>
                  <a:pt x="2345373" y="3231716"/>
                  <a:pt x="2278187" y="3377774"/>
                  <a:pt x="2161341" y="3491697"/>
                </a:cubicBezTo>
                <a:cubicBezTo>
                  <a:pt x="2073706" y="3573490"/>
                  <a:pt x="1997756" y="3664047"/>
                  <a:pt x="1933491" y="3763367"/>
                </a:cubicBezTo>
                <a:cubicBezTo>
                  <a:pt x="1918883" y="3786736"/>
                  <a:pt x="1915964" y="3818867"/>
                  <a:pt x="1904279" y="3845159"/>
                </a:cubicBezTo>
                <a:cubicBezTo>
                  <a:pt x="1895514" y="3865606"/>
                  <a:pt x="1889672" y="3886055"/>
                  <a:pt x="1875067" y="3900659"/>
                </a:cubicBezTo>
                <a:cubicBezTo>
                  <a:pt x="1863383" y="3915267"/>
                  <a:pt x="1842933" y="3921109"/>
                  <a:pt x="1825406" y="3932794"/>
                </a:cubicBezTo>
                <a:cubicBezTo>
                  <a:pt x="1772825" y="3967848"/>
                  <a:pt x="1775748" y="4052560"/>
                  <a:pt x="1831249" y="4081771"/>
                </a:cubicBezTo>
                <a:cubicBezTo>
                  <a:pt x="1883829" y="4108063"/>
                  <a:pt x="1936410" y="4140194"/>
                  <a:pt x="1988991" y="4166486"/>
                </a:cubicBezTo>
                <a:cubicBezTo>
                  <a:pt x="2021125" y="4184013"/>
                  <a:pt x="2056179" y="4195698"/>
                  <a:pt x="2091233" y="4210302"/>
                </a:cubicBezTo>
                <a:cubicBezTo>
                  <a:pt x="2193472" y="4254121"/>
                  <a:pt x="2301557" y="4289176"/>
                  <a:pt x="2400876" y="4341756"/>
                </a:cubicBezTo>
                <a:cubicBezTo>
                  <a:pt x="2506038" y="4400179"/>
                  <a:pt x="2599515" y="4473207"/>
                  <a:pt x="2698835" y="4540395"/>
                </a:cubicBezTo>
                <a:cubicBezTo>
                  <a:pt x="2760177" y="4584211"/>
                  <a:pt x="2760177" y="4595896"/>
                  <a:pt x="2707597" y="4654318"/>
                </a:cubicBezTo>
                <a:cubicBezTo>
                  <a:pt x="2704677" y="4657241"/>
                  <a:pt x="2704677" y="4663083"/>
                  <a:pt x="2704677" y="4671845"/>
                </a:cubicBezTo>
                <a:cubicBezTo>
                  <a:pt x="2847812" y="4733192"/>
                  <a:pt x="2993870" y="4768245"/>
                  <a:pt x="3157455" y="4768245"/>
                </a:cubicBezTo>
                <a:cubicBezTo>
                  <a:pt x="3148693" y="4750719"/>
                  <a:pt x="3137009" y="4739034"/>
                  <a:pt x="3125324" y="4727349"/>
                </a:cubicBezTo>
                <a:cubicBezTo>
                  <a:pt x="3034766" y="4633872"/>
                  <a:pt x="2944212" y="4537473"/>
                  <a:pt x="2856577" y="4441075"/>
                </a:cubicBezTo>
                <a:cubicBezTo>
                  <a:pt x="2839050" y="4423548"/>
                  <a:pt x="2827365" y="4388495"/>
                  <a:pt x="2827365" y="4362203"/>
                </a:cubicBezTo>
                <a:cubicBezTo>
                  <a:pt x="2812758" y="4075929"/>
                  <a:pt x="2801073" y="3786736"/>
                  <a:pt x="2792311" y="3500462"/>
                </a:cubicBezTo>
                <a:cubicBezTo>
                  <a:pt x="2780627" y="3138239"/>
                  <a:pt x="2780627" y="2778935"/>
                  <a:pt x="2771862" y="2416711"/>
                </a:cubicBezTo>
                <a:cubicBezTo>
                  <a:pt x="2766019" y="2060329"/>
                  <a:pt x="2780627" y="1706871"/>
                  <a:pt x="2906235" y="1368016"/>
                </a:cubicBezTo>
                <a:cubicBezTo>
                  <a:pt x="2926685" y="1318355"/>
                  <a:pt x="2900393" y="1280381"/>
                  <a:pt x="2877024" y="1242405"/>
                </a:cubicBezTo>
                <a:cubicBezTo>
                  <a:pt x="2859497" y="1213193"/>
                  <a:pt x="2847812" y="1219036"/>
                  <a:pt x="2830285" y="1242405"/>
                </a:cubicBezTo>
                <a:cubicBezTo>
                  <a:pt x="2801073" y="1283301"/>
                  <a:pt x="2768942" y="1321278"/>
                  <a:pt x="2736808" y="1359251"/>
                </a:cubicBezTo>
                <a:cubicBezTo>
                  <a:pt x="2783547" y="1277459"/>
                  <a:pt x="2836127" y="1201509"/>
                  <a:pt x="2891631" y="1125558"/>
                </a:cubicBezTo>
                <a:cubicBezTo>
                  <a:pt x="2912077" y="1096347"/>
                  <a:pt x="2935447" y="1067135"/>
                  <a:pt x="2964659" y="1049608"/>
                </a:cubicBezTo>
                <a:cubicBezTo>
                  <a:pt x="2996793" y="1029162"/>
                  <a:pt x="2988028" y="1017477"/>
                  <a:pt x="2967581" y="997028"/>
                </a:cubicBezTo>
                <a:cubicBezTo>
                  <a:pt x="2912077" y="941527"/>
                  <a:pt x="2868262" y="883104"/>
                  <a:pt x="2780627" y="871419"/>
                </a:cubicBezTo>
                <a:cubicBezTo>
                  <a:pt x="2698835" y="862654"/>
                  <a:pt x="2655015" y="795469"/>
                  <a:pt x="2605357" y="737046"/>
                </a:cubicBezTo>
                <a:cubicBezTo>
                  <a:pt x="2567381" y="696150"/>
                  <a:pt x="2532327" y="655254"/>
                  <a:pt x="2497273" y="614357"/>
                </a:cubicBezTo>
                <a:close/>
                <a:moveTo>
                  <a:pt x="3359017" y="608515"/>
                </a:moveTo>
                <a:cubicBezTo>
                  <a:pt x="3350252" y="628961"/>
                  <a:pt x="3341490" y="646488"/>
                  <a:pt x="3341490" y="666938"/>
                </a:cubicBezTo>
                <a:cubicBezTo>
                  <a:pt x="3338567" y="742888"/>
                  <a:pt x="3303513" y="801311"/>
                  <a:pt x="3253855" y="850970"/>
                </a:cubicBezTo>
                <a:cubicBezTo>
                  <a:pt x="3204193" y="900631"/>
                  <a:pt x="3148693" y="944447"/>
                  <a:pt x="3093189" y="991185"/>
                </a:cubicBezTo>
                <a:cubicBezTo>
                  <a:pt x="3055216" y="1023319"/>
                  <a:pt x="3055216" y="1026239"/>
                  <a:pt x="3090270" y="1058373"/>
                </a:cubicBezTo>
                <a:cubicBezTo>
                  <a:pt x="3160378" y="1125558"/>
                  <a:pt x="3245090" y="1286224"/>
                  <a:pt x="3256775" y="1385543"/>
                </a:cubicBezTo>
                <a:cubicBezTo>
                  <a:pt x="3230485" y="1321278"/>
                  <a:pt x="3204193" y="1262854"/>
                  <a:pt x="3174982" y="1195666"/>
                </a:cubicBezTo>
                <a:cubicBezTo>
                  <a:pt x="3151613" y="1219036"/>
                  <a:pt x="3131166" y="1230720"/>
                  <a:pt x="3119481" y="1248247"/>
                </a:cubicBezTo>
                <a:cubicBezTo>
                  <a:pt x="3107797" y="1265774"/>
                  <a:pt x="3101955" y="1289143"/>
                  <a:pt x="3104874" y="1306670"/>
                </a:cubicBezTo>
                <a:cubicBezTo>
                  <a:pt x="3119481" y="1368016"/>
                  <a:pt x="3134086" y="1429359"/>
                  <a:pt x="3160378" y="1487782"/>
                </a:cubicBezTo>
                <a:cubicBezTo>
                  <a:pt x="3265539" y="1736082"/>
                  <a:pt x="3303513" y="1998987"/>
                  <a:pt x="3335647" y="2261891"/>
                </a:cubicBezTo>
                <a:cubicBezTo>
                  <a:pt x="3361936" y="2472214"/>
                  <a:pt x="3382386" y="2679615"/>
                  <a:pt x="3399913" y="2889939"/>
                </a:cubicBezTo>
                <a:cubicBezTo>
                  <a:pt x="3417440" y="3103185"/>
                  <a:pt x="3432044" y="3316428"/>
                  <a:pt x="3443729" y="3529674"/>
                </a:cubicBezTo>
                <a:cubicBezTo>
                  <a:pt x="3455413" y="3693259"/>
                  <a:pt x="3458336" y="3859763"/>
                  <a:pt x="3467098" y="4023348"/>
                </a:cubicBezTo>
                <a:cubicBezTo>
                  <a:pt x="3472940" y="4131433"/>
                  <a:pt x="3478783" y="4236594"/>
                  <a:pt x="3484625" y="4344676"/>
                </a:cubicBezTo>
                <a:cubicBezTo>
                  <a:pt x="3487548" y="4385572"/>
                  <a:pt x="3475863" y="4414783"/>
                  <a:pt x="3452494" y="4443995"/>
                </a:cubicBezTo>
                <a:cubicBezTo>
                  <a:pt x="3370701" y="4543314"/>
                  <a:pt x="3288909" y="4642634"/>
                  <a:pt x="3210036" y="4744876"/>
                </a:cubicBezTo>
                <a:cubicBezTo>
                  <a:pt x="3201274" y="4756561"/>
                  <a:pt x="3195432" y="4771165"/>
                  <a:pt x="3183747" y="4791614"/>
                </a:cubicBezTo>
                <a:cubicBezTo>
                  <a:pt x="3288909" y="4800377"/>
                  <a:pt x="3385305" y="4809141"/>
                  <a:pt x="3481705" y="4814984"/>
                </a:cubicBezTo>
                <a:cubicBezTo>
                  <a:pt x="3499232" y="4817904"/>
                  <a:pt x="3519679" y="4809141"/>
                  <a:pt x="3537206" y="4800377"/>
                </a:cubicBezTo>
                <a:cubicBezTo>
                  <a:pt x="3551813" y="4794534"/>
                  <a:pt x="3566417" y="4777008"/>
                  <a:pt x="3566417" y="4762403"/>
                </a:cubicBezTo>
                <a:cubicBezTo>
                  <a:pt x="3566417" y="4715665"/>
                  <a:pt x="3589787" y="4680610"/>
                  <a:pt x="3621921" y="4648476"/>
                </a:cubicBezTo>
                <a:cubicBezTo>
                  <a:pt x="3683264" y="4587133"/>
                  <a:pt x="3747529" y="4522868"/>
                  <a:pt x="3811795" y="4461522"/>
                </a:cubicBezTo>
                <a:cubicBezTo>
                  <a:pt x="3864376" y="4408941"/>
                  <a:pt x="3890668" y="4347598"/>
                  <a:pt x="3890668" y="4271649"/>
                </a:cubicBezTo>
                <a:cubicBezTo>
                  <a:pt x="3887745" y="4198618"/>
                  <a:pt x="3899430" y="4122668"/>
                  <a:pt x="3902353" y="4046717"/>
                </a:cubicBezTo>
                <a:cubicBezTo>
                  <a:pt x="3908195" y="3906502"/>
                  <a:pt x="3916957" y="3763367"/>
                  <a:pt x="3916957" y="3620228"/>
                </a:cubicBezTo>
                <a:cubicBezTo>
                  <a:pt x="3916957" y="3512147"/>
                  <a:pt x="3902353" y="3401143"/>
                  <a:pt x="3893587" y="3290139"/>
                </a:cubicBezTo>
                <a:cubicBezTo>
                  <a:pt x="3887745" y="3222951"/>
                  <a:pt x="3887745" y="3158685"/>
                  <a:pt x="3873141" y="3094420"/>
                </a:cubicBezTo>
                <a:cubicBezTo>
                  <a:pt x="3820560" y="2854885"/>
                  <a:pt x="3794268" y="2615349"/>
                  <a:pt x="3800110" y="2372895"/>
                </a:cubicBezTo>
                <a:cubicBezTo>
                  <a:pt x="3803033" y="2232679"/>
                  <a:pt x="3782583" y="2095383"/>
                  <a:pt x="3744610" y="1961010"/>
                </a:cubicBezTo>
                <a:cubicBezTo>
                  <a:pt x="3697871" y="1794506"/>
                  <a:pt x="3642368" y="1630921"/>
                  <a:pt x="3618998" y="1458571"/>
                </a:cubicBezTo>
                <a:cubicBezTo>
                  <a:pt x="3586867" y="1239485"/>
                  <a:pt x="3507994" y="1032081"/>
                  <a:pt x="3434967" y="818838"/>
                </a:cubicBezTo>
                <a:cubicBezTo>
                  <a:pt x="3414517" y="961974"/>
                  <a:pt x="3396990" y="1105112"/>
                  <a:pt x="3376543" y="1248247"/>
                </a:cubicBezTo>
                <a:cubicBezTo>
                  <a:pt x="3367779" y="1227800"/>
                  <a:pt x="3370701" y="1210274"/>
                  <a:pt x="3373621" y="1189824"/>
                </a:cubicBezTo>
                <a:cubicBezTo>
                  <a:pt x="3388228" y="1052531"/>
                  <a:pt x="3402833" y="912316"/>
                  <a:pt x="3414517" y="775020"/>
                </a:cubicBezTo>
                <a:cubicBezTo>
                  <a:pt x="3420359" y="713677"/>
                  <a:pt x="3388228" y="661096"/>
                  <a:pt x="3359017" y="608515"/>
                </a:cubicBezTo>
                <a:close/>
                <a:moveTo>
                  <a:pt x="2314191" y="0"/>
                </a:moveTo>
                <a:lnTo>
                  <a:pt x="3503139" y="0"/>
                </a:lnTo>
                <a:lnTo>
                  <a:pt x="3473672" y="75038"/>
                </a:lnTo>
                <a:cubicBezTo>
                  <a:pt x="3458336" y="98772"/>
                  <a:pt x="3437888" y="119220"/>
                  <a:pt x="3411597" y="135287"/>
                </a:cubicBezTo>
                <a:cubicBezTo>
                  <a:pt x="3385305" y="152814"/>
                  <a:pt x="3373621" y="176183"/>
                  <a:pt x="3370701" y="208315"/>
                </a:cubicBezTo>
                <a:cubicBezTo>
                  <a:pt x="3364859" y="301792"/>
                  <a:pt x="3347332" y="392349"/>
                  <a:pt x="3356094" y="482903"/>
                </a:cubicBezTo>
                <a:cubicBezTo>
                  <a:pt x="3364859" y="608515"/>
                  <a:pt x="3408675" y="728281"/>
                  <a:pt x="3537206" y="786704"/>
                </a:cubicBezTo>
                <a:cubicBezTo>
                  <a:pt x="3598552" y="812996"/>
                  <a:pt x="3665737" y="827600"/>
                  <a:pt x="3730003" y="845127"/>
                </a:cubicBezTo>
                <a:cubicBezTo>
                  <a:pt x="3808875" y="865577"/>
                  <a:pt x="3890668" y="886023"/>
                  <a:pt x="3969537" y="906473"/>
                </a:cubicBezTo>
                <a:cubicBezTo>
                  <a:pt x="3972460" y="906473"/>
                  <a:pt x="3972460" y="909393"/>
                  <a:pt x="3975380" y="909393"/>
                </a:cubicBezTo>
                <a:cubicBezTo>
                  <a:pt x="4054253" y="929842"/>
                  <a:pt x="4133123" y="947369"/>
                  <a:pt x="4211995" y="967816"/>
                </a:cubicBezTo>
                <a:cubicBezTo>
                  <a:pt x="4261653" y="979501"/>
                  <a:pt x="4311315" y="994108"/>
                  <a:pt x="4358053" y="1014554"/>
                </a:cubicBezTo>
                <a:cubicBezTo>
                  <a:pt x="4401869" y="1032081"/>
                  <a:pt x="4439846" y="1058373"/>
                  <a:pt x="4480742" y="1075900"/>
                </a:cubicBezTo>
                <a:cubicBezTo>
                  <a:pt x="4542085" y="1102189"/>
                  <a:pt x="4582981" y="1146008"/>
                  <a:pt x="4603431" y="1207351"/>
                </a:cubicBezTo>
                <a:cubicBezTo>
                  <a:pt x="4644327" y="1324197"/>
                  <a:pt x="4685223" y="1441044"/>
                  <a:pt x="4723197" y="1560813"/>
                </a:cubicBezTo>
                <a:cubicBezTo>
                  <a:pt x="4729039" y="1578340"/>
                  <a:pt x="4729039" y="1595867"/>
                  <a:pt x="4731962" y="1613394"/>
                </a:cubicBezTo>
                <a:cubicBezTo>
                  <a:pt x="4740724" y="1657210"/>
                  <a:pt x="4743647" y="1706871"/>
                  <a:pt x="4764093" y="1744844"/>
                </a:cubicBezTo>
                <a:cubicBezTo>
                  <a:pt x="4790385" y="1794506"/>
                  <a:pt x="4799147" y="1844164"/>
                  <a:pt x="4804989" y="1896744"/>
                </a:cubicBezTo>
                <a:cubicBezTo>
                  <a:pt x="4807912" y="1931798"/>
                  <a:pt x="4828359" y="1966852"/>
                  <a:pt x="4842966" y="2001906"/>
                </a:cubicBezTo>
                <a:cubicBezTo>
                  <a:pt x="4848809" y="2019433"/>
                  <a:pt x="4863413" y="2034041"/>
                  <a:pt x="4872177" y="2051567"/>
                </a:cubicBezTo>
                <a:cubicBezTo>
                  <a:pt x="4915993" y="2147964"/>
                  <a:pt x="4956889" y="2244364"/>
                  <a:pt x="4997786" y="2340761"/>
                </a:cubicBezTo>
                <a:cubicBezTo>
                  <a:pt x="5003629" y="2352445"/>
                  <a:pt x="5012393" y="2364130"/>
                  <a:pt x="5018235" y="2375815"/>
                </a:cubicBezTo>
                <a:cubicBezTo>
                  <a:pt x="5041605" y="2425476"/>
                  <a:pt x="5070817" y="2472214"/>
                  <a:pt x="5088343" y="2524795"/>
                </a:cubicBezTo>
                <a:cubicBezTo>
                  <a:pt x="5108790" y="2586138"/>
                  <a:pt x="5132159" y="2644561"/>
                  <a:pt x="5187663" y="2688380"/>
                </a:cubicBezTo>
                <a:cubicBezTo>
                  <a:pt x="5249005" y="2735119"/>
                  <a:pt x="5278217" y="2796461"/>
                  <a:pt x="5272375" y="2875334"/>
                </a:cubicBezTo>
                <a:cubicBezTo>
                  <a:pt x="5272375" y="2913308"/>
                  <a:pt x="5278217" y="2957127"/>
                  <a:pt x="5292825" y="2992180"/>
                </a:cubicBezTo>
                <a:cubicBezTo>
                  <a:pt x="5324956" y="3076893"/>
                  <a:pt x="5307429" y="3155765"/>
                  <a:pt x="5281140" y="3231716"/>
                </a:cubicBezTo>
                <a:cubicBezTo>
                  <a:pt x="5263613" y="3316428"/>
                  <a:pt x="5243163" y="3401143"/>
                  <a:pt x="5237321" y="3488778"/>
                </a:cubicBezTo>
                <a:cubicBezTo>
                  <a:pt x="5231479" y="3561805"/>
                  <a:pt x="5202267" y="3634836"/>
                  <a:pt x="5170136" y="3702021"/>
                </a:cubicBezTo>
                <a:cubicBezTo>
                  <a:pt x="5079579" y="3886055"/>
                  <a:pt x="4980259" y="4064244"/>
                  <a:pt x="4883862" y="4248279"/>
                </a:cubicBezTo>
                <a:cubicBezTo>
                  <a:pt x="4854651" y="4303779"/>
                  <a:pt x="4837123" y="4362203"/>
                  <a:pt x="4804989" y="4414783"/>
                </a:cubicBezTo>
                <a:cubicBezTo>
                  <a:pt x="4746566" y="4511184"/>
                  <a:pt x="4682301" y="4598818"/>
                  <a:pt x="4620958" y="4692296"/>
                </a:cubicBezTo>
                <a:cubicBezTo>
                  <a:pt x="4600508" y="4727349"/>
                  <a:pt x="4577139" y="4759481"/>
                  <a:pt x="4565454" y="4797457"/>
                </a:cubicBezTo>
                <a:cubicBezTo>
                  <a:pt x="4553769" y="4841273"/>
                  <a:pt x="4527481" y="4873407"/>
                  <a:pt x="4492427" y="4899696"/>
                </a:cubicBezTo>
                <a:cubicBezTo>
                  <a:pt x="4466135" y="4917223"/>
                  <a:pt x="4457373" y="4943515"/>
                  <a:pt x="4457373" y="4975646"/>
                </a:cubicBezTo>
                <a:cubicBezTo>
                  <a:pt x="4457373" y="4996096"/>
                  <a:pt x="4454450" y="5019465"/>
                  <a:pt x="4457373" y="5039912"/>
                </a:cubicBezTo>
                <a:cubicBezTo>
                  <a:pt x="4495347" y="5402136"/>
                  <a:pt x="4471977" y="5761440"/>
                  <a:pt x="4480742" y="6123663"/>
                </a:cubicBezTo>
                <a:cubicBezTo>
                  <a:pt x="4480742" y="6161636"/>
                  <a:pt x="4483662" y="6199613"/>
                  <a:pt x="4486585" y="6237587"/>
                </a:cubicBezTo>
                <a:cubicBezTo>
                  <a:pt x="4492427" y="6290167"/>
                  <a:pt x="4492427" y="6342748"/>
                  <a:pt x="4501189" y="6392410"/>
                </a:cubicBezTo>
                <a:cubicBezTo>
                  <a:pt x="4515796" y="6474202"/>
                  <a:pt x="4466135" y="6520941"/>
                  <a:pt x="4410635" y="6564756"/>
                </a:cubicBezTo>
                <a:cubicBezTo>
                  <a:pt x="4322999" y="6634864"/>
                  <a:pt x="4223680" y="6678683"/>
                  <a:pt x="4112676" y="6690368"/>
                </a:cubicBezTo>
                <a:cubicBezTo>
                  <a:pt x="4077622" y="6693287"/>
                  <a:pt x="4057173" y="6710814"/>
                  <a:pt x="4054253" y="6745868"/>
                </a:cubicBezTo>
                <a:cubicBezTo>
                  <a:pt x="4051330" y="6748791"/>
                  <a:pt x="4051330" y="6754633"/>
                  <a:pt x="4051330" y="6757553"/>
                </a:cubicBezTo>
                <a:cubicBezTo>
                  <a:pt x="4054982" y="6787495"/>
                  <a:pt x="4055712" y="6817255"/>
                  <a:pt x="4054526" y="6846877"/>
                </a:cubicBezTo>
                <a:lnTo>
                  <a:pt x="4053482" y="6857999"/>
                </a:lnTo>
                <a:lnTo>
                  <a:pt x="1505288" y="6857999"/>
                </a:lnTo>
                <a:lnTo>
                  <a:pt x="1507001" y="6582283"/>
                </a:lnTo>
                <a:cubicBezTo>
                  <a:pt x="1507001" y="6558914"/>
                  <a:pt x="1504079" y="6535545"/>
                  <a:pt x="1501159" y="6497571"/>
                </a:cubicBezTo>
                <a:cubicBezTo>
                  <a:pt x="1466105" y="6529702"/>
                  <a:pt x="1433971" y="6550152"/>
                  <a:pt x="1410602" y="6579364"/>
                </a:cubicBezTo>
                <a:cubicBezTo>
                  <a:pt x="1337574" y="6672841"/>
                  <a:pt x="1241174" y="6675760"/>
                  <a:pt x="1136012" y="6658233"/>
                </a:cubicBezTo>
                <a:cubicBezTo>
                  <a:pt x="1115566" y="6652391"/>
                  <a:pt x="1098039" y="6646549"/>
                  <a:pt x="1077589" y="6646549"/>
                </a:cubicBezTo>
                <a:cubicBezTo>
                  <a:pt x="978270" y="6652391"/>
                  <a:pt x="890635" y="6605653"/>
                  <a:pt x="800081" y="6570599"/>
                </a:cubicBezTo>
                <a:cubicBezTo>
                  <a:pt x="756262" y="6550152"/>
                  <a:pt x="741657" y="6518018"/>
                  <a:pt x="750419" y="6468360"/>
                </a:cubicBezTo>
                <a:cubicBezTo>
                  <a:pt x="773789" y="6342748"/>
                  <a:pt x="794238" y="6217140"/>
                  <a:pt x="791316" y="6085686"/>
                </a:cubicBezTo>
                <a:cubicBezTo>
                  <a:pt x="785473" y="5936709"/>
                  <a:pt x="788396" y="5787729"/>
                  <a:pt x="794238" y="5638751"/>
                </a:cubicBezTo>
                <a:cubicBezTo>
                  <a:pt x="800081" y="5521904"/>
                  <a:pt x="817608" y="5407977"/>
                  <a:pt x="829292" y="5291131"/>
                </a:cubicBezTo>
                <a:cubicBezTo>
                  <a:pt x="832212" y="5276527"/>
                  <a:pt x="835135" y="5259000"/>
                  <a:pt x="835135" y="5244393"/>
                </a:cubicBezTo>
                <a:cubicBezTo>
                  <a:pt x="843896" y="5086650"/>
                  <a:pt x="849739" y="4925988"/>
                  <a:pt x="861423" y="4768245"/>
                </a:cubicBezTo>
                <a:cubicBezTo>
                  <a:pt x="870188" y="4666003"/>
                  <a:pt x="884793" y="4566684"/>
                  <a:pt x="899400" y="4467364"/>
                </a:cubicBezTo>
                <a:cubicBezTo>
                  <a:pt x="908162" y="4417706"/>
                  <a:pt x="899400" y="4376810"/>
                  <a:pt x="864346" y="4335914"/>
                </a:cubicBezTo>
                <a:cubicBezTo>
                  <a:pt x="767946" y="4224910"/>
                  <a:pt x="677392" y="4110983"/>
                  <a:pt x="595599" y="3988294"/>
                </a:cubicBezTo>
                <a:cubicBezTo>
                  <a:pt x="560546" y="3932794"/>
                  <a:pt x="513808" y="3883133"/>
                  <a:pt x="475830" y="3827632"/>
                </a:cubicBezTo>
                <a:cubicBezTo>
                  <a:pt x="417407" y="3745840"/>
                  <a:pt x="364826" y="3664047"/>
                  <a:pt x="309327" y="3582255"/>
                </a:cubicBezTo>
                <a:cubicBezTo>
                  <a:pt x="297641" y="3567647"/>
                  <a:pt x="291799" y="3547201"/>
                  <a:pt x="277191" y="3541358"/>
                </a:cubicBezTo>
                <a:cubicBezTo>
                  <a:pt x="233376" y="3517989"/>
                  <a:pt x="218768" y="3480013"/>
                  <a:pt x="207085" y="3436197"/>
                </a:cubicBezTo>
                <a:cubicBezTo>
                  <a:pt x="198323" y="3412827"/>
                  <a:pt x="180795" y="3392378"/>
                  <a:pt x="166187" y="3371931"/>
                </a:cubicBezTo>
                <a:cubicBezTo>
                  <a:pt x="131133" y="3313508"/>
                  <a:pt x="90237" y="3255085"/>
                  <a:pt x="61026" y="3193739"/>
                </a:cubicBezTo>
                <a:cubicBezTo>
                  <a:pt x="5525" y="3082735"/>
                  <a:pt x="-14925" y="2962969"/>
                  <a:pt x="11367" y="2840280"/>
                </a:cubicBezTo>
                <a:cubicBezTo>
                  <a:pt x="46423" y="2670853"/>
                  <a:pt x="134056" y="2524795"/>
                  <a:pt x="227533" y="2381657"/>
                </a:cubicBezTo>
                <a:cubicBezTo>
                  <a:pt x="300562" y="2270653"/>
                  <a:pt x="373591" y="2162572"/>
                  <a:pt x="446619" y="2054487"/>
                </a:cubicBezTo>
                <a:cubicBezTo>
                  <a:pt x="455385" y="2036960"/>
                  <a:pt x="467068" y="2019433"/>
                  <a:pt x="481673" y="2007749"/>
                </a:cubicBezTo>
                <a:cubicBezTo>
                  <a:pt x="578072" y="1940564"/>
                  <a:pt x="621888" y="1829559"/>
                  <a:pt x="694919" y="1741925"/>
                </a:cubicBezTo>
                <a:cubicBezTo>
                  <a:pt x="712446" y="1718555"/>
                  <a:pt x="724130" y="1689344"/>
                  <a:pt x="732892" y="1663052"/>
                </a:cubicBezTo>
                <a:cubicBezTo>
                  <a:pt x="756262" y="1598786"/>
                  <a:pt x="805923" y="1554971"/>
                  <a:pt x="858504" y="1516994"/>
                </a:cubicBezTo>
                <a:cubicBezTo>
                  <a:pt x="905242" y="1484862"/>
                  <a:pt x="922769" y="1441044"/>
                  <a:pt x="934454" y="1388463"/>
                </a:cubicBezTo>
                <a:cubicBezTo>
                  <a:pt x="963666" y="1265774"/>
                  <a:pt x="989954" y="1143086"/>
                  <a:pt x="1045458" y="1026239"/>
                </a:cubicBezTo>
                <a:cubicBezTo>
                  <a:pt x="1074670" y="964896"/>
                  <a:pt x="1127251" y="918158"/>
                  <a:pt x="1194436" y="897708"/>
                </a:cubicBezTo>
                <a:cubicBezTo>
                  <a:pt x="1270386" y="874339"/>
                  <a:pt x="1343416" y="853892"/>
                  <a:pt x="1419367" y="839285"/>
                </a:cubicBezTo>
                <a:cubicBezTo>
                  <a:pt x="1495317" y="824681"/>
                  <a:pt x="1577109" y="821758"/>
                  <a:pt x="1653059" y="807154"/>
                </a:cubicBezTo>
                <a:cubicBezTo>
                  <a:pt x="1828329" y="772100"/>
                  <a:pt x="2003599" y="731204"/>
                  <a:pt x="2178868" y="690307"/>
                </a:cubicBezTo>
                <a:cubicBezTo>
                  <a:pt x="2190553" y="687385"/>
                  <a:pt x="2202237" y="681542"/>
                  <a:pt x="2213922" y="681542"/>
                </a:cubicBezTo>
                <a:cubicBezTo>
                  <a:pt x="2313241" y="687385"/>
                  <a:pt x="2380427" y="623119"/>
                  <a:pt x="2450534" y="570538"/>
                </a:cubicBezTo>
                <a:cubicBezTo>
                  <a:pt x="2465142" y="558854"/>
                  <a:pt x="2470984" y="523800"/>
                  <a:pt x="2468061" y="500431"/>
                </a:cubicBezTo>
                <a:cubicBezTo>
                  <a:pt x="2459299" y="427403"/>
                  <a:pt x="2447615" y="354373"/>
                  <a:pt x="2430088" y="284265"/>
                </a:cubicBezTo>
                <a:cubicBezTo>
                  <a:pt x="2424245" y="257976"/>
                  <a:pt x="2409638" y="231684"/>
                  <a:pt x="2389191" y="214157"/>
                </a:cubicBezTo>
                <a:cubicBezTo>
                  <a:pt x="2336611" y="170341"/>
                  <a:pt x="2319084" y="111918"/>
                  <a:pt x="2316161" y="50572"/>
                </a:cubicBezTo>
                <a:close/>
              </a:path>
            </a:pathLst>
          </a:custGeom>
          <a:solidFill>
            <a:srgbClr val="DEF1F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g2a791f1dcfc_0_0"/>
          <p:cNvSpPr txBox="1"/>
          <p:nvPr/>
        </p:nvSpPr>
        <p:spPr>
          <a:xfrm>
            <a:off x="7956156" y="1634325"/>
            <a:ext cx="4073400" cy="147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450">
                <a:solidFill>
                  <a:srgbClr val="202122"/>
                </a:solidFill>
                <a:highlight>
                  <a:schemeClr val="lt1"/>
                </a:highlight>
              </a:rPr>
              <a:t>The research aims to provide more accurate predictions of Juanda Airport's passenger numbers, incorporating insights from Google Trends. Model evaluation will use statistical metrics like MAE, RMSE, and MAPE.</a:t>
            </a:r>
            <a:endParaRPr sz="1450">
              <a:solidFill>
                <a:srgbClr val="202122"/>
              </a:solidFill>
              <a:highlight>
                <a:schemeClr val="lt1"/>
              </a:highlight>
            </a:endParaRPr>
          </a:p>
          <a:p>
            <a:pPr marL="0" lvl="0" indent="0" algn="l" rtl="0">
              <a:lnSpc>
                <a:spcPct val="115000"/>
              </a:lnSpc>
              <a:spcBef>
                <a:spcPts val="0"/>
              </a:spcBef>
              <a:spcAft>
                <a:spcPts val="0"/>
              </a:spcAft>
              <a:buNone/>
            </a:pPr>
            <a:endParaRPr sz="950">
              <a:solidFill>
                <a:srgbClr val="202122"/>
              </a:solidFill>
              <a:highlight>
                <a:schemeClr val="lt1"/>
              </a:highlight>
            </a:endParaRPr>
          </a:p>
          <a:p>
            <a:pPr marL="0" lvl="0" indent="0" algn="l" rtl="0">
              <a:lnSpc>
                <a:spcPct val="115000"/>
              </a:lnSpc>
              <a:spcBef>
                <a:spcPts val="0"/>
              </a:spcBef>
              <a:spcAft>
                <a:spcPts val="0"/>
              </a:spcAft>
              <a:buNone/>
            </a:pPr>
            <a:r>
              <a:rPr lang="en-US" sz="1450">
                <a:solidFill>
                  <a:srgbClr val="202122"/>
                </a:solidFill>
                <a:highlight>
                  <a:schemeClr val="lt1"/>
                </a:highlight>
              </a:rPr>
              <a:t>The research potential impact extends to offering valuable guidance for authorities and stakeholders involved in planning, capacity management, infrastructure development, flight planning, operational management, and marketing strategies in (SUB)</a:t>
            </a:r>
            <a:endParaRPr sz="1450">
              <a:solidFill>
                <a:srgbClr val="202122"/>
              </a:solidFill>
              <a:highlight>
                <a:schemeClr val="lt1"/>
              </a:highlight>
            </a:endParaRPr>
          </a:p>
          <a:p>
            <a:pPr marL="0" lvl="0" indent="0" algn="l" rtl="0">
              <a:lnSpc>
                <a:spcPct val="115000"/>
              </a:lnSpc>
              <a:spcBef>
                <a:spcPts val="0"/>
              </a:spcBef>
              <a:spcAft>
                <a:spcPts val="0"/>
              </a:spcAft>
              <a:buNone/>
            </a:pPr>
            <a:endParaRPr sz="850">
              <a:solidFill>
                <a:srgbClr val="202122"/>
              </a:solidFill>
              <a:highlight>
                <a:schemeClr val="lt1"/>
              </a:highlight>
            </a:endParaRPr>
          </a:p>
          <a:p>
            <a:pPr marL="0" lvl="0" indent="0" algn="l" rtl="0">
              <a:lnSpc>
                <a:spcPct val="115000"/>
              </a:lnSpc>
              <a:spcBef>
                <a:spcPts val="0"/>
              </a:spcBef>
              <a:spcAft>
                <a:spcPts val="0"/>
              </a:spcAft>
              <a:buNone/>
            </a:pPr>
            <a:r>
              <a:rPr lang="en-US" sz="1450">
                <a:solidFill>
                  <a:srgbClr val="202122"/>
                </a:solidFill>
                <a:highlight>
                  <a:schemeClr val="lt1"/>
                </a:highlight>
              </a:rPr>
              <a:t>Furthermore, the findings of this research can assist in improving flight planning, operational management, and marketing strategies at the airport</a:t>
            </a:r>
            <a:endParaRPr sz="1200">
              <a:solidFill>
                <a:srgbClr val="374151"/>
              </a:solidFill>
              <a:latin typeface="Roboto"/>
              <a:ea typeface="Roboto"/>
              <a:cs typeface="Roboto"/>
              <a:sym typeface="Roboto"/>
            </a:endParaRPr>
          </a:p>
        </p:txBody>
      </p:sp>
      <p:grpSp>
        <p:nvGrpSpPr>
          <p:cNvPr id="162" name="Google Shape;162;g2a791f1dcfc_0_0"/>
          <p:cNvGrpSpPr/>
          <p:nvPr/>
        </p:nvGrpSpPr>
        <p:grpSpPr>
          <a:xfrm rot="1640792">
            <a:off x="12496870" y="887854"/>
            <a:ext cx="1125957" cy="1078827"/>
            <a:chOff x="2515008" y="-366"/>
            <a:chExt cx="7153972" cy="6854519"/>
          </a:xfrm>
        </p:grpSpPr>
        <p:sp>
          <p:nvSpPr>
            <p:cNvPr id="163" name="Google Shape;163;g2a791f1dcfc_0_0"/>
            <p:cNvSpPr/>
            <p:nvPr/>
          </p:nvSpPr>
          <p:spPr>
            <a:xfrm>
              <a:off x="2515008" y="3633546"/>
              <a:ext cx="3542668" cy="3220607"/>
            </a:xfrm>
            <a:custGeom>
              <a:avLst/>
              <a:gdLst/>
              <a:ahLst/>
              <a:cxnLst/>
              <a:rect l="l" t="t" r="r" b="b"/>
              <a:pathLst>
                <a:path w="3542668" h="3220607" extrusionOk="0">
                  <a:moveTo>
                    <a:pt x="666342" y="79625"/>
                  </a:moveTo>
                  <a:cubicBezTo>
                    <a:pt x="744963" y="215080"/>
                    <a:pt x="818848" y="342957"/>
                    <a:pt x="892732" y="470834"/>
                  </a:cubicBezTo>
                  <a:cubicBezTo>
                    <a:pt x="961880" y="591133"/>
                    <a:pt x="1031976" y="710485"/>
                    <a:pt x="1100177" y="830784"/>
                  </a:cubicBezTo>
                  <a:cubicBezTo>
                    <a:pt x="1115333" y="857307"/>
                    <a:pt x="1126700" y="856360"/>
                    <a:pt x="1150381" y="843098"/>
                  </a:cubicBezTo>
                  <a:cubicBezTo>
                    <a:pt x="1415607" y="689646"/>
                    <a:pt x="1681781" y="537140"/>
                    <a:pt x="1947955" y="383688"/>
                  </a:cubicBezTo>
                  <a:cubicBezTo>
                    <a:pt x="2155400" y="263389"/>
                    <a:pt x="2361898" y="143090"/>
                    <a:pt x="2568395" y="20896"/>
                  </a:cubicBezTo>
                  <a:cubicBezTo>
                    <a:pt x="2611968" y="-4679"/>
                    <a:pt x="2646069" y="-8468"/>
                    <a:pt x="2692484" y="19002"/>
                  </a:cubicBezTo>
                  <a:cubicBezTo>
                    <a:pt x="2964341" y="180032"/>
                    <a:pt x="3239040" y="338221"/>
                    <a:pt x="3512791" y="496409"/>
                  </a:cubicBezTo>
                  <a:cubicBezTo>
                    <a:pt x="3536472" y="509671"/>
                    <a:pt x="3545944" y="524826"/>
                    <a:pt x="3545944" y="552296"/>
                  </a:cubicBezTo>
                  <a:cubicBezTo>
                    <a:pt x="3545944" y="877199"/>
                    <a:pt x="3545944" y="1203049"/>
                    <a:pt x="3546892" y="1527951"/>
                  </a:cubicBezTo>
                  <a:cubicBezTo>
                    <a:pt x="3546892" y="1552579"/>
                    <a:pt x="3539314" y="1566788"/>
                    <a:pt x="3516580" y="1580049"/>
                  </a:cubicBezTo>
                  <a:cubicBezTo>
                    <a:pt x="3154735" y="1787494"/>
                    <a:pt x="2793838" y="1996834"/>
                    <a:pt x="2432940" y="2205226"/>
                  </a:cubicBezTo>
                  <a:cubicBezTo>
                    <a:pt x="2308852" y="2277216"/>
                    <a:pt x="2185711" y="2349206"/>
                    <a:pt x="2060676" y="2419302"/>
                  </a:cubicBezTo>
                  <a:cubicBezTo>
                    <a:pt x="2035101" y="2433510"/>
                    <a:pt x="2033206" y="2444877"/>
                    <a:pt x="2047415" y="2469505"/>
                  </a:cubicBezTo>
                  <a:cubicBezTo>
                    <a:pt x="2185711" y="2707262"/>
                    <a:pt x="2323061" y="2946913"/>
                    <a:pt x="2459463" y="3185617"/>
                  </a:cubicBezTo>
                  <a:cubicBezTo>
                    <a:pt x="2465147" y="3196037"/>
                    <a:pt x="2481249" y="3206456"/>
                    <a:pt x="2471777" y="3217823"/>
                  </a:cubicBezTo>
                  <a:cubicBezTo>
                    <a:pt x="2460410" y="3232031"/>
                    <a:pt x="2446202" y="3216876"/>
                    <a:pt x="2432940" y="3214034"/>
                  </a:cubicBezTo>
                  <a:cubicBezTo>
                    <a:pt x="2279488" y="3173303"/>
                    <a:pt x="2126035" y="3132571"/>
                    <a:pt x="1972583" y="3091840"/>
                  </a:cubicBezTo>
                  <a:cubicBezTo>
                    <a:pt x="1721565" y="3024587"/>
                    <a:pt x="1470547" y="2956386"/>
                    <a:pt x="1218582" y="2889131"/>
                  </a:cubicBezTo>
                  <a:cubicBezTo>
                    <a:pt x="973247" y="2823772"/>
                    <a:pt x="727913" y="2759360"/>
                    <a:pt x="482578" y="2694001"/>
                  </a:cubicBezTo>
                  <a:cubicBezTo>
                    <a:pt x="351859" y="2658953"/>
                    <a:pt x="221141" y="2622011"/>
                    <a:pt x="90422" y="2586963"/>
                  </a:cubicBezTo>
                  <a:cubicBezTo>
                    <a:pt x="61057" y="2578438"/>
                    <a:pt x="19379" y="2586015"/>
                    <a:pt x="4223" y="2559493"/>
                  </a:cubicBezTo>
                  <a:cubicBezTo>
                    <a:pt x="-9985" y="2532970"/>
                    <a:pt x="15590" y="2500764"/>
                    <a:pt x="23168" y="2471400"/>
                  </a:cubicBezTo>
                  <a:cubicBezTo>
                    <a:pt x="89475" y="2218487"/>
                    <a:pt x="154834" y="1965575"/>
                    <a:pt x="222088" y="1712663"/>
                  </a:cubicBezTo>
                  <a:cubicBezTo>
                    <a:pt x="294078" y="1442700"/>
                    <a:pt x="367015" y="1172737"/>
                    <a:pt x="439952" y="902774"/>
                  </a:cubicBezTo>
                  <a:cubicBezTo>
                    <a:pt x="500576" y="678279"/>
                    <a:pt x="562146" y="453784"/>
                    <a:pt x="621822" y="229288"/>
                  </a:cubicBezTo>
                  <a:cubicBezTo>
                    <a:pt x="635083" y="180032"/>
                    <a:pt x="643609" y="131723"/>
                    <a:pt x="666342" y="796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g2a791f1dcfc_0_0"/>
            <p:cNvSpPr/>
            <p:nvPr/>
          </p:nvSpPr>
          <p:spPr>
            <a:xfrm>
              <a:off x="6135784" y="3624216"/>
              <a:ext cx="3533196" cy="3220607"/>
            </a:xfrm>
            <a:custGeom>
              <a:avLst/>
              <a:gdLst/>
              <a:ahLst/>
              <a:cxnLst/>
              <a:rect l="l" t="t" r="r" b="b"/>
              <a:pathLst>
                <a:path w="3533196" h="3220607" extrusionOk="0">
                  <a:moveTo>
                    <a:pt x="2881497" y="96533"/>
                  </a:moveTo>
                  <a:cubicBezTo>
                    <a:pt x="2899494" y="160946"/>
                    <a:pt x="2917492" y="225358"/>
                    <a:pt x="2935489" y="288823"/>
                  </a:cubicBezTo>
                  <a:cubicBezTo>
                    <a:pt x="3111676" y="946206"/>
                    <a:pt x="3286914" y="1602641"/>
                    <a:pt x="3463100" y="2260024"/>
                  </a:cubicBezTo>
                  <a:cubicBezTo>
                    <a:pt x="3485834" y="2345276"/>
                    <a:pt x="3506674" y="2430527"/>
                    <a:pt x="3533196" y="2513884"/>
                  </a:cubicBezTo>
                  <a:cubicBezTo>
                    <a:pt x="3548352" y="2560299"/>
                    <a:pt x="3533196" y="2582085"/>
                    <a:pt x="3490571" y="2588716"/>
                  </a:cubicBezTo>
                  <a:cubicBezTo>
                    <a:pt x="3413844" y="2601030"/>
                    <a:pt x="3340907" y="2625658"/>
                    <a:pt x="3267022" y="2645550"/>
                  </a:cubicBezTo>
                  <a:cubicBezTo>
                    <a:pt x="3083258" y="2694806"/>
                    <a:pt x="2900442" y="2746904"/>
                    <a:pt x="2715730" y="2794266"/>
                  </a:cubicBezTo>
                  <a:cubicBezTo>
                    <a:pt x="2401247" y="2875729"/>
                    <a:pt x="2087711" y="2961927"/>
                    <a:pt x="1773229" y="3044337"/>
                  </a:cubicBezTo>
                  <a:cubicBezTo>
                    <a:pt x="1549680" y="3103066"/>
                    <a:pt x="1328027" y="3163689"/>
                    <a:pt x="1104479" y="3223365"/>
                  </a:cubicBezTo>
                  <a:cubicBezTo>
                    <a:pt x="1094059" y="3226207"/>
                    <a:pt x="1084587" y="3234732"/>
                    <a:pt x="1066589" y="3224312"/>
                  </a:cubicBezTo>
                  <a:cubicBezTo>
                    <a:pt x="1108268" y="3151375"/>
                    <a:pt x="1148999" y="3079385"/>
                    <a:pt x="1190678" y="3007395"/>
                  </a:cubicBezTo>
                  <a:cubicBezTo>
                    <a:pt x="1294874" y="2827419"/>
                    <a:pt x="1400017" y="2647444"/>
                    <a:pt x="1506108" y="2467469"/>
                  </a:cubicBezTo>
                  <a:cubicBezTo>
                    <a:pt x="1516527" y="2449472"/>
                    <a:pt x="1510844" y="2446630"/>
                    <a:pt x="1494741" y="2437158"/>
                  </a:cubicBezTo>
                  <a:cubicBezTo>
                    <a:pt x="1202044" y="2269497"/>
                    <a:pt x="909348" y="2099941"/>
                    <a:pt x="616651" y="1931333"/>
                  </a:cubicBezTo>
                  <a:cubicBezTo>
                    <a:pt x="426257" y="1821454"/>
                    <a:pt x="236809" y="1712521"/>
                    <a:pt x="45467" y="1603589"/>
                  </a:cubicBezTo>
                  <a:cubicBezTo>
                    <a:pt x="13261" y="1585591"/>
                    <a:pt x="0" y="1563805"/>
                    <a:pt x="0" y="1524968"/>
                  </a:cubicBezTo>
                  <a:cubicBezTo>
                    <a:pt x="1894" y="1202907"/>
                    <a:pt x="1894" y="880846"/>
                    <a:pt x="947" y="558786"/>
                  </a:cubicBezTo>
                  <a:cubicBezTo>
                    <a:pt x="947" y="531316"/>
                    <a:pt x="5683" y="513318"/>
                    <a:pt x="32206" y="498162"/>
                  </a:cubicBezTo>
                  <a:cubicBezTo>
                    <a:pt x="179975" y="414805"/>
                    <a:pt x="326797" y="329554"/>
                    <a:pt x="472672" y="245250"/>
                  </a:cubicBezTo>
                  <a:cubicBezTo>
                    <a:pt x="609074" y="166629"/>
                    <a:pt x="745476" y="88008"/>
                    <a:pt x="879984" y="7493"/>
                  </a:cubicBezTo>
                  <a:cubicBezTo>
                    <a:pt x="903665" y="-6715"/>
                    <a:pt x="916926" y="1810"/>
                    <a:pt x="934923" y="12229"/>
                  </a:cubicBezTo>
                  <a:cubicBezTo>
                    <a:pt x="1131002" y="124951"/>
                    <a:pt x="1328027" y="237672"/>
                    <a:pt x="1524105" y="351341"/>
                  </a:cubicBezTo>
                  <a:cubicBezTo>
                    <a:pt x="1813012" y="518054"/>
                    <a:pt x="2101920" y="684768"/>
                    <a:pt x="2389880" y="853377"/>
                  </a:cubicBezTo>
                  <a:cubicBezTo>
                    <a:pt x="2424928" y="874216"/>
                    <a:pt x="2432506" y="852429"/>
                    <a:pt x="2445768" y="829696"/>
                  </a:cubicBezTo>
                  <a:cubicBezTo>
                    <a:pt x="2581222" y="594781"/>
                    <a:pt x="2716677" y="359866"/>
                    <a:pt x="2852132" y="125898"/>
                  </a:cubicBezTo>
                  <a:cubicBezTo>
                    <a:pt x="2858763" y="116426"/>
                    <a:pt x="2861605" y="103164"/>
                    <a:pt x="2881497" y="9653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g2a791f1dcfc_0_0"/>
            <p:cNvSpPr/>
            <p:nvPr/>
          </p:nvSpPr>
          <p:spPr>
            <a:xfrm>
              <a:off x="4288671" y="-366"/>
              <a:ext cx="3608975" cy="4073121"/>
            </a:xfrm>
            <a:custGeom>
              <a:avLst/>
              <a:gdLst/>
              <a:ahLst/>
              <a:cxnLst/>
              <a:rect l="l" t="t" r="r" b="b"/>
              <a:pathLst>
                <a:path w="3608975" h="4073121" extrusionOk="0">
                  <a:moveTo>
                    <a:pt x="0" y="1789698"/>
                  </a:moveTo>
                  <a:cubicBezTo>
                    <a:pt x="47362" y="1742336"/>
                    <a:pt x="93777" y="1694027"/>
                    <a:pt x="141138" y="1647612"/>
                  </a:cubicBezTo>
                  <a:cubicBezTo>
                    <a:pt x="624230" y="1170205"/>
                    <a:pt x="1108268" y="691850"/>
                    <a:pt x="1592306" y="213495"/>
                  </a:cubicBezTo>
                  <a:cubicBezTo>
                    <a:pt x="1654824" y="151924"/>
                    <a:pt x="1719236" y="91301"/>
                    <a:pt x="1777965" y="25942"/>
                  </a:cubicBezTo>
                  <a:cubicBezTo>
                    <a:pt x="1811118" y="-10053"/>
                    <a:pt x="1836694" y="-7212"/>
                    <a:pt x="1864164" y="25942"/>
                  </a:cubicBezTo>
                  <a:cubicBezTo>
                    <a:pt x="1912473" y="86565"/>
                    <a:pt x="1970254" y="137716"/>
                    <a:pt x="2024247" y="191708"/>
                  </a:cubicBezTo>
                  <a:cubicBezTo>
                    <a:pt x="2157807" y="327163"/>
                    <a:pt x="2293262" y="461671"/>
                    <a:pt x="2426823" y="597126"/>
                  </a:cubicBezTo>
                  <a:cubicBezTo>
                    <a:pt x="2654160" y="830146"/>
                    <a:pt x="2883391" y="1060325"/>
                    <a:pt x="3111676" y="1292398"/>
                  </a:cubicBezTo>
                  <a:cubicBezTo>
                    <a:pt x="3272706" y="1457218"/>
                    <a:pt x="3435631" y="1620142"/>
                    <a:pt x="3597608" y="1784962"/>
                  </a:cubicBezTo>
                  <a:cubicBezTo>
                    <a:pt x="3605186" y="1792540"/>
                    <a:pt x="3617500" y="1796329"/>
                    <a:pt x="3617500" y="1817168"/>
                  </a:cubicBezTo>
                  <a:cubicBezTo>
                    <a:pt x="3534143" y="1817168"/>
                    <a:pt x="3450787" y="1818115"/>
                    <a:pt x="3367430" y="1817168"/>
                  </a:cubicBezTo>
                  <a:cubicBezTo>
                    <a:pt x="3159038" y="1815273"/>
                    <a:pt x="2950645" y="1813379"/>
                    <a:pt x="2742253" y="1810537"/>
                  </a:cubicBezTo>
                  <a:cubicBezTo>
                    <a:pt x="2721414" y="1810537"/>
                    <a:pt x="2721414" y="1816221"/>
                    <a:pt x="2721414" y="1835165"/>
                  </a:cubicBezTo>
                  <a:cubicBezTo>
                    <a:pt x="2720466" y="2172382"/>
                    <a:pt x="2718572" y="2510546"/>
                    <a:pt x="2716677" y="2847762"/>
                  </a:cubicBezTo>
                  <a:cubicBezTo>
                    <a:pt x="2715730" y="3067521"/>
                    <a:pt x="2714783" y="3286333"/>
                    <a:pt x="2714783" y="3506093"/>
                  </a:cubicBezTo>
                  <a:cubicBezTo>
                    <a:pt x="2714783" y="3543035"/>
                    <a:pt x="2702469" y="3564821"/>
                    <a:pt x="2669316" y="3584713"/>
                  </a:cubicBezTo>
                  <a:cubicBezTo>
                    <a:pt x="2388933" y="3741955"/>
                    <a:pt x="2109498" y="3902038"/>
                    <a:pt x="1829116" y="4062121"/>
                  </a:cubicBezTo>
                  <a:cubicBezTo>
                    <a:pt x="1805435" y="4075382"/>
                    <a:pt x="1787437" y="4081066"/>
                    <a:pt x="1760915" y="4064963"/>
                  </a:cubicBezTo>
                  <a:cubicBezTo>
                    <a:pt x="1615987" y="3977817"/>
                    <a:pt x="1469165" y="3892565"/>
                    <a:pt x="1322344" y="3807314"/>
                  </a:cubicBezTo>
                  <a:cubicBezTo>
                    <a:pt x="1186889" y="3727746"/>
                    <a:pt x="1051434" y="3648178"/>
                    <a:pt x="914084" y="3571452"/>
                  </a:cubicBezTo>
                  <a:cubicBezTo>
                    <a:pt x="890403" y="3558191"/>
                    <a:pt x="891350" y="3542087"/>
                    <a:pt x="891350" y="3521248"/>
                  </a:cubicBezTo>
                  <a:cubicBezTo>
                    <a:pt x="892298" y="3294858"/>
                    <a:pt x="893245" y="3068469"/>
                    <a:pt x="894192" y="2841132"/>
                  </a:cubicBezTo>
                  <a:cubicBezTo>
                    <a:pt x="896087" y="2507704"/>
                    <a:pt x="897981" y="2174276"/>
                    <a:pt x="901770" y="1840849"/>
                  </a:cubicBezTo>
                  <a:cubicBezTo>
                    <a:pt x="901770" y="1800118"/>
                    <a:pt x="879037" y="1803906"/>
                    <a:pt x="853461" y="1803906"/>
                  </a:cubicBezTo>
                  <a:cubicBezTo>
                    <a:pt x="582551" y="1802959"/>
                    <a:pt x="311641" y="1801065"/>
                    <a:pt x="39784" y="1799170"/>
                  </a:cubicBezTo>
                  <a:cubicBezTo>
                    <a:pt x="28417" y="1799170"/>
                    <a:pt x="15156" y="1803906"/>
                    <a:pt x="0" y="17896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66" name="Google Shape;166;g2a791f1dcfc_0_0"/>
          <p:cNvSpPr txBox="1"/>
          <p:nvPr/>
        </p:nvSpPr>
        <p:spPr>
          <a:xfrm>
            <a:off x="323525" y="1733925"/>
            <a:ext cx="3669900" cy="491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50" b="1">
                <a:solidFill>
                  <a:srgbClr val="202122"/>
                </a:solidFill>
                <a:highlight>
                  <a:srgbClr val="FFFFFF"/>
                </a:highlight>
              </a:rPr>
              <a:t>Juanda International Airport (JIA)</a:t>
            </a:r>
            <a:r>
              <a:rPr lang="en-US" sz="1550">
                <a:solidFill>
                  <a:srgbClr val="202122"/>
                </a:solidFill>
                <a:highlight>
                  <a:srgbClr val="FFFFFF"/>
                </a:highlight>
              </a:rPr>
              <a:t> (</a:t>
            </a:r>
            <a:r>
              <a:rPr lang="en-US" sz="1550">
                <a:solidFill>
                  <a:srgbClr val="3366CC"/>
                </a:solidFill>
                <a:highlight>
                  <a:srgbClr val="FFFFFF"/>
                </a:highlight>
                <a:uFill>
                  <a:noFill/>
                </a:uFill>
                <a:hlinkClick r:id="rId3">
                  <a:extLst>
                    <a:ext uri="{A12FA001-AC4F-418D-AE19-62706E023703}">
                      <ahyp:hlinkClr xmlns:ahyp="http://schemas.microsoft.com/office/drawing/2018/hyperlinkcolor" val="tx"/>
                    </a:ext>
                  </a:extLst>
                </a:hlinkClick>
              </a:rPr>
              <a:t>Indonesian</a:t>
            </a:r>
            <a:r>
              <a:rPr lang="en-US" sz="1550">
                <a:solidFill>
                  <a:srgbClr val="202122"/>
                </a:solidFill>
                <a:highlight>
                  <a:srgbClr val="FFFFFF"/>
                </a:highlight>
              </a:rPr>
              <a:t>: </a:t>
            </a:r>
            <a:r>
              <a:rPr lang="en-US" sz="1550" i="1">
                <a:solidFill>
                  <a:srgbClr val="202122"/>
                </a:solidFill>
                <a:highlight>
                  <a:srgbClr val="FFFFFF"/>
                </a:highlight>
              </a:rPr>
              <a:t>Bandar Udara Internasional Juanda</a:t>
            </a:r>
            <a:r>
              <a:rPr lang="en-US" sz="1550">
                <a:solidFill>
                  <a:srgbClr val="202122"/>
                </a:solidFill>
                <a:highlight>
                  <a:srgbClr val="FFFFFF"/>
                </a:highlight>
              </a:rPr>
              <a:t>) (</a:t>
            </a:r>
            <a:r>
              <a:rPr lang="en-US" sz="1550">
                <a:solidFill>
                  <a:srgbClr val="3366CC"/>
                </a:solidFill>
                <a:highlight>
                  <a:srgbClr val="FFFFFF"/>
                </a:highlight>
                <a:uFill>
                  <a:noFill/>
                </a:uFill>
                <a:hlinkClick r:id="rId4">
                  <a:extLst>
                    <a:ext uri="{A12FA001-AC4F-418D-AE19-62706E023703}">
                      <ahyp:hlinkClr xmlns:ahyp="http://schemas.microsoft.com/office/drawing/2018/hyperlinkcolor" val="tx"/>
                    </a:ext>
                  </a:extLst>
                </a:hlinkClick>
              </a:rPr>
              <a:t>IATA</a:t>
            </a:r>
            <a:r>
              <a:rPr lang="en-US" sz="1550">
                <a:solidFill>
                  <a:srgbClr val="202122"/>
                </a:solidFill>
                <a:highlight>
                  <a:srgbClr val="FFFFFF"/>
                </a:highlight>
              </a:rPr>
              <a:t>: </a:t>
            </a:r>
            <a:r>
              <a:rPr lang="en-US" sz="1550" b="1">
                <a:solidFill>
                  <a:srgbClr val="202122"/>
                </a:solidFill>
                <a:highlight>
                  <a:srgbClr val="FFFFFF"/>
                </a:highlight>
              </a:rPr>
              <a:t>SUB</a:t>
            </a:r>
            <a:r>
              <a:rPr lang="en-US" sz="1550">
                <a:solidFill>
                  <a:srgbClr val="202122"/>
                </a:solidFill>
                <a:highlight>
                  <a:srgbClr val="FFFFFF"/>
                </a:highlight>
              </a:rPr>
              <a:t>, </a:t>
            </a:r>
            <a:r>
              <a:rPr lang="en-US" sz="1550">
                <a:solidFill>
                  <a:srgbClr val="3366CC"/>
                </a:solidFill>
                <a:highlight>
                  <a:srgbClr val="FFFFFF"/>
                </a:highlight>
                <a:uFill>
                  <a:noFill/>
                </a:uFill>
                <a:hlinkClick r:id="rId5">
                  <a:extLst>
                    <a:ext uri="{A12FA001-AC4F-418D-AE19-62706E023703}">
                      <ahyp:hlinkClr xmlns:ahyp="http://schemas.microsoft.com/office/drawing/2018/hyperlinkcolor" val="tx"/>
                    </a:ext>
                  </a:extLst>
                </a:hlinkClick>
              </a:rPr>
              <a:t>ICAO</a:t>
            </a:r>
            <a:r>
              <a:rPr lang="en-US" sz="1550">
                <a:solidFill>
                  <a:srgbClr val="202122"/>
                </a:solidFill>
                <a:highlight>
                  <a:srgbClr val="FFFFFF"/>
                </a:highlight>
              </a:rPr>
              <a:t>: </a:t>
            </a:r>
            <a:r>
              <a:rPr lang="en-US" sz="1550" b="1">
                <a:solidFill>
                  <a:srgbClr val="202122"/>
                </a:solidFill>
                <a:highlight>
                  <a:srgbClr val="FFFFFF"/>
                </a:highlight>
              </a:rPr>
              <a:t>WARR</a:t>
            </a:r>
            <a:r>
              <a:rPr lang="en-US" sz="1550">
                <a:solidFill>
                  <a:srgbClr val="202122"/>
                </a:solidFill>
                <a:highlight>
                  <a:srgbClr val="FFFFFF"/>
                </a:highlight>
              </a:rPr>
              <a:t>), is an international airport located in </a:t>
            </a:r>
            <a:r>
              <a:rPr lang="en-US" sz="1550">
                <a:solidFill>
                  <a:srgbClr val="3366CC"/>
                </a:solidFill>
                <a:highlight>
                  <a:srgbClr val="FFFFFF"/>
                </a:highlight>
                <a:uFill>
                  <a:noFill/>
                </a:uFill>
                <a:hlinkClick r:id="rId6">
                  <a:extLst>
                    <a:ext uri="{A12FA001-AC4F-418D-AE19-62706E023703}">
                      <ahyp:hlinkClr xmlns:ahyp="http://schemas.microsoft.com/office/drawing/2018/hyperlinkcolor" val="tx"/>
                    </a:ext>
                  </a:extLst>
                </a:hlinkClick>
              </a:rPr>
              <a:t>Sedati</a:t>
            </a:r>
            <a:r>
              <a:rPr lang="en-US" sz="1550">
                <a:solidFill>
                  <a:srgbClr val="202122"/>
                </a:solidFill>
                <a:highlight>
                  <a:srgbClr val="FFFFFF"/>
                </a:highlight>
              </a:rPr>
              <a:t>, </a:t>
            </a:r>
            <a:r>
              <a:rPr lang="en-US" sz="1550">
                <a:solidFill>
                  <a:srgbClr val="3366CC"/>
                </a:solidFill>
                <a:highlight>
                  <a:srgbClr val="FFFFFF"/>
                </a:highlight>
                <a:uFill>
                  <a:noFill/>
                </a:uFill>
                <a:hlinkClick r:id="rId7">
                  <a:extLst>
                    <a:ext uri="{A12FA001-AC4F-418D-AE19-62706E023703}">
                      <ahyp:hlinkClr xmlns:ahyp="http://schemas.microsoft.com/office/drawing/2018/hyperlinkcolor" val="tx"/>
                    </a:ext>
                  </a:extLst>
                </a:hlinkClick>
              </a:rPr>
              <a:t>Sidoarjo</a:t>
            </a:r>
            <a:r>
              <a:rPr lang="en-US" sz="1550">
                <a:solidFill>
                  <a:srgbClr val="202122"/>
                </a:solidFill>
                <a:highlight>
                  <a:srgbClr val="FFFFFF"/>
                </a:highlight>
              </a:rPr>
              <a:t>. It is now the </a:t>
            </a:r>
            <a:r>
              <a:rPr lang="en-US" sz="1550">
                <a:solidFill>
                  <a:srgbClr val="3366CC"/>
                </a:solidFill>
                <a:highlight>
                  <a:srgbClr val="FFFFFF"/>
                </a:highlight>
                <a:uFill>
                  <a:noFill/>
                </a:uFill>
                <a:hlinkClick r:id="rId8">
                  <a:extLst>
                    <a:ext uri="{A12FA001-AC4F-418D-AE19-62706E023703}">
                      <ahyp:hlinkClr xmlns:ahyp="http://schemas.microsoft.com/office/drawing/2018/hyperlinkcolor" val="tx"/>
                    </a:ext>
                  </a:extLst>
                </a:hlinkClick>
              </a:rPr>
              <a:t>third busiest airport in Indonesia</a:t>
            </a:r>
            <a:r>
              <a:rPr lang="en-US" sz="1550">
                <a:solidFill>
                  <a:srgbClr val="202122"/>
                </a:solidFill>
                <a:highlight>
                  <a:srgbClr val="FFFFFF"/>
                </a:highlight>
              </a:rPr>
              <a:t> (after </a:t>
            </a:r>
            <a:r>
              <a:rPr lang="en-US" sz="1550">
                <a:solidFill>
                  <a:srgbClr val="3366CC"/>
                </a:solidFill>
                <a:highlight>
                  <a:srgbClr val="FFFFFF"/>
                </a:highlight>
                <a:uFill>
                  <a:noFill/>
                </a:uFill>
                <a:hlinkClick r:id="rId9">
                  <a:extLst>
                    <a:ext uri="{A12FA001-AC4F-418D-AE19-62706E023703}">
                      <ahyp:hlinkClr xmlns:ahyp="http://schemas.microsoft.com/office/drawing/2018/hyperlinkcolor" val="tx"/>
                    </a:ext>
                  </a:extLst>
                </a:hlinkClick>
              </a:rPr>
              <a:t>Soekarno-Hatta</a:t>
            </a:r>
            <a:r>
              <a:rPr lang="en-US" sz="1550">
                <a:solidFill>
                  <a:srgbClr val="202122"/>
                </a:solidFill>
                <a:highlight>
                  <a:srgbClr val="FFFFFF"/>
                </a:highlight>
              </a:rPr>
              <a:t> and </a:t>
            </a:r>
            <a:r>
              <a:rPr lang="en-US" sz="1550">
                <a:solidFill>
                  <a:srgbClr val="3366CC"/>
                </a:solidFill>
                <a:highlight>
                  <a:srgbClr val="FFFFFF"/>
                </a:highlight>
                <a:uFill>
                  <a:noFill/>
                </a:uFill>
                <a:hlinkClick r:id="rId10">
                  <a:extLst>
                    <a:ext uri="{A12FA001-AC4F-418D-AE19-62706E023703}">
                      <ahyp:hlinkClr xmlns:ahyp="http://schemas.microsoft.com/office/drawing/2018/hyperlinkcolor" val="tx"/>
                    </a:ext>
                  </a:extLst>
                </a:hlinkClick>
              </a:rPr>
              <a:t>Ngurah Rai airport</a:t>
            </a:r>
            <a:r>
              <a:rPr lang="en-US" sz="1550">
                <a:solidFill>
                  <a:srgbClr val="202122"/>
                </a:solidFill>
                <a:highlight>
                  <a:srgbClr val="FFFFFF"/>
                </a:highlight>
              </a:rPr>
              <a:t>). This airport is located approximately 12 kilometers (7.5 mi) from Downtown </a:t>
            </a:r>
            <a:r>
              <a:rPr lang="en-US" sz="1550">
                <a:solidFill>
                  <a:srgbClr val="3366CC"/>
                </a:solidFill>
                <a:highlight>
                  <a:srgbClr val="FFFFFF"/>
                </a:highlight>
                <a:uFill>
                  <a:noFill/>
                </a:uFill>
                <a:hlinkClick r:id="rId11">
                  <a:extLst>
                    <a:ext uri="{A12FA001-AC4F-418D-AE19-62706E023703}">
                      <ahyp:hlinkClr xmlns:ahyp="http://schemas.microsoft.com/office/drawing/2018/hyperlinkcolor" val="tx"/>
                    </a:ext>
                  </a:extLst>
                </a:hlinkClick>
              </a:rPr>
              <a:t>Surabaya</a:t>
            </a:r>
            <a:r>
              <a:rPr lang="en-US" sz="1550">
                <a:solidFill>
                  <a:srgbClr val="202122"/>
                </a:solidFill>
                <a:highlight>
                  <a:srgbClr val="FFFFFF"/>
                </a:highlight>
              </a:rPr>
              <a:t> and serves the </a:t>
            </a:r>
            <a:r>
              <a:rPr lang="en-US" sz="1550">
                <a:solidFill>
                  <a:srgbClr val="3366CC"/>
                </a:solidFill>
                <a:highlight>
                  <a:srgbClr val="FFFFFF"/>
                </a:highlight>
                <a:uFill>
                  <a:noFill/>
                </a:uFill>
                <a:hlinkClick r:id="rId12">
                  <a:extLst>
                    <a:ext uri="{A12FA001-AC4F-418D-AE19-62706E023703}">
                      <ahyp:hlinkClr xmlns:ahyp="http://schemas.microsoft.com/office/drawing/2018/hyperlinkcolor" val="tx"/>
                    </a:ext>
                  </a:extLst>
                </a:hlinkClick>
              </a:rPr>
              <a:t>Surabaya metropolitan area</a:t>
            </a:r>
            <a:r>
              <a:rPr lang="en-US" sz="1550">
                <a:solidFill>
                  <a:srgbClr val="202122"/>
                </a:solidFill>
                <a:highlight>
                  <a:srgbClr val="FFFFFF"/>
                </a:highlight>
              </a:rPr>
              <a:t>, the metropolitan area of Surabaya plus extended urban area. Juanda International Airport is operated by </a:t>
            </a:r>
            <a:r>
              <a:rPr lang="en-US" sz="1550">
                <a:solidFill>
                  <a:srgbClr val="3366CC"/>
                </a:solidFill>
                <a:highlight>
                  <a:srgbClr val="FFFFFF"/>
                </a:highlight>
                <a:uFill>
                  <a:noFill/>
                </a:uFill>
                <a:hlinkClick r:id="rId13">
                  <a:extLst>
                    <a:ext uri="{A12FA001-AC4F-418D-AE19-62706E023703}">
                      <ahyp:hlinkClr xmlns:ahyp="http://schemas.microsoft.com/office/drawing/2018/hyperlinkcolor" val="tx"/>
                    </a:ext>
                  </a:extLst>
                </a:hlinkClick>
              </a:rPr>
              <a:t>PT Angkasa Pura I</a:t>
            </a:r>
            <a:r>
              <a:rPr lang="en-US" sz="1900" baseline="30000">
                <a:solidFill>
                  <a:srgbClr val="3366CC"/>
                </a:solidFill>
                <a:highlight>
                  <a:srgbClr val="FFFFFF"/>
                </a:highlight>
                <a:uFill>
                  <a:noFill/>
                </a:uFill>
                <a:hlinkClick r:id="rId14">
                  <a:extLst>
                    <a:ext uri="{A12FA001-AC4F-418D-AE19-62706E023703}">
                      <ahyp:hlinkClr xmlns:ahyp="http://schemas.microsoft.com/office/drawing/2018/hyperlinkcolor" val="tx"/>
                    </a:ext>
                  </a:extLst>
                </a:hlinkClick>
              </a:rPr>
              <a:t>[1]</a:t>
            </a:r>
            <a:r>
              <a:rPr lang="en-US" sz="1900"/>
              <a:t>. </a:t>
            </a:r>
            <a:r>
              <a:rPr lang="en-US" sz="1550">
                <a:solidFill>
                  <a:srgbClr val="202122"/>
                </a:solidFill>
                <a:highlight>
                  <a:schemeClr val="lt1"/>
                </a:highlight>
              </a:rPr>
              <a:t> The aviation sector is severely affected by Covid pandemic  where the aviation industry suffered a loss of $126.4 billion in 2020 and 2021 $47.7 billion. Air passenger traffic decreased by -60%.</a:t>
            </a:r>
            <a:endParaRPr sz="1900"/>
          </a:p>
        </p:txBody>
      </p:sp>
      <p:sp>
        <p:nvSpPr>
          <p:cNvPr id="167" name="Google Shape;167;g2a791f1dcfc_0_0"/>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300"/>
              <a:t>Company Profile, Background &amp; Objective</a:t>
            </a:r>
            <a:endParaRPr sz="3300"/>
          </a:p>
        </p:txBody>
      </p:sp>
      <p:sp>
        <p:nvSpPr>
          <p:cNvPr id="168" name="Google Shape;168;g2a791f1dcfc_0_0"/>
          <p:cNvSpPr txBox="1"/>
          <p:nvPr/>
        </p:nvSpPr>
        <p:spPr>
          <a:xfrm>
            <a:off x="3993525" y="1123825"/>
            <a:ext cx="4806600" cy="60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a:solidFill>
                  <a:srgbClr val="3F3F3F"/>
                </a:solidFill>
              </a:rPr>
              <a:t>Background</a:t>
            </a:r>
            <a:endParaRPr sz="2400" b="1">
              <a:solidFill>
                <a:srgbClr val="3F3F3F"/>
              </a:solidFill>
            </a:endParaRPr>
          </a:p>
          <a:p>
            <a:pPr marL="0" lvl="0" indent="0" algn="l" rtl="0">
              <a:spcBef>
                <a:spcPts val="0"/>
              </a:spcBef>
              <a:spcAft>
                <a:spcPts val="0"/>
              </a:spcAft>
              <a:buNone/>
            </a:pPr>
            <a:endParaRPr/>
          </a:p>
        </p:txBody>
      </p:sp>
      <p:sp>
        <p:nvSpPr>
          <p:cNvPr id="169" name="Google Shape;169;g2a791f1dcfc_0_0"/>
          <p:cNvSpPr txBox="1"/>
          <p:nvPr/>
        </p:nvSpPr>
        <p:spPr>
          <a:xfrm>
            <a:off x="3878425" y="1644025"/>
            <a:ext cx="4081500" cy="5042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450">
                <a:solidFill>
                  <a:srgbClr val="202122"/>
                </a:solidFill>
                <a:highlight>
                  <a:schemeClr val="lt1"/>
                </a:highlight>
              </a:rPr>
              <a:t>The challenges global aviation industry is experiencing financial recovery, with 2022 marking a turning point in traffic recovery</a:t>
            </a:r>
            <a:endParaRPr sz="1450">
              <a:solidFill>
                <a:srgbClr val="202122"/>
              </a:solidFill>
              <a:highlight>
                <a:schemeClr val="lt1"/>
              </a:highlight>
            </a:endParaRPr>
          </a:p>
          <a:p>
            <a:pPr marL="0" lvl="0" indent="0" algn="l" rtl="0">
              <a:lnSpc>
                <a:spcPct val="115000"/>
              </a:lnSpc>
              <a:spcBef>
                <a:spcPts val="0"/>
              </a:spcBef>
              <a:spcAft>
                <a:spcPts val="0"/>
              </a:spcAft>
              <a:buNone/>
            </a:pPr>
            <a:endParaRPr sz="450">
              <a:solidFill>
                <a:srgbClr val="202122"/>
              </a:solidFill>
              <a:highlight>
                <a:schemeClr val="lt1"/>
              </a:highlight>
            </a:endParaRPr>
          </a:p>
          <a:p>
            <a:pPr marL="0" lvl="0" indent="0" algn="just" rtl="0">
              <a:lnSpc>
                <a:spcPct val="115000"/>
              </a:lnSpc>
              <a:spcBef>
                <a:spcPts val="0"/>
              </a:spcBef>
              <a:spcAft>
                <a:spcPts val="0"/>
              </a:spcAft>
              <a:buNone/>
            </a:pPr>
            <a:r>
              <a:rPr lang="en-US" sz="1450">
                <a:solidFill>
                  <a:srgbClr val="202122"/>
                </a:solidFill>
                <a:highlight>
                  <a:schemeClr val="lt1"/>
                </a:highlight>
              </a:rPr>
              <a:t>Juanda International Airport (SUB) development focuses on creating an integrated network to enhance industrial activities, employing the superhub, hub, and spoke concept</a:t>
            </a:r>
            <a:endParaRPr sz="1450">
              <a:solidFill>
                <a:srgbClr val="202122"/>
              </a:solidFill>
              <a:highlight>
                <a:schemeClr val="lt1"/>
              </a:highlight>
            </a:endParaRPr>
          </a:p>
          <a:p>
            <a:pPr marL="0" lvl="0" indent="0" algn="just" rtl="0">
              <a:lnSpc>
                <a:spcPct val="115000"/>
              </a:lnSpc>
              <a:spcBef>
                <a:spcPts val="0"/>
              </a:spcBef>
              <a:spcAft>
                <a:spcPts val="0"/>
              </a:spcAft>
              <a:buNone/>
            </a:pPr>
            <a:endParaRPr sz="550">
              <a:solidFill>
                <a:srgbClr val="202122"/>
              </a:solidFill>
              <a:highlight>
                <a:schemeClr val="lt1"/>
              </a:highlight>
            </a:endParaRPr>
          </a:p>
          <a:p>
            <a:pPr marL="0" lvl="0" indent="0" algn="just" rtl="0">
              <a:lnSpc>
                <a:spcPct val="115000"/>
              </a:lnSpc>
              <a:spcBef>
                <a:spcPts val="0"/>
              </a:spcBef>
              <a:spcAft>
                <a:spcPts val="0"/>
              </a:spcAft>
              <a:buNone/>
            </a:pPr>
            <a:r>
              <a:rPr lang="en-US" sz="1450">
                <a:solidFill>
                  <a:srgbClr val="202122"/>
                </a:solidFill>
                <a:highlight>
                  <a:schemeClr val="lt1"/>
                </a:highlight>
              </a:rPr>
              <a:t>The study employs historical passenger data from Juanda Airport (2011-2020) for forecasting models, utilizing Google Trends as an exogenous variable to gauge public interest in air travel-related topics</a:t>
            </a:r>
            <a:endParaRPr sz="1450">
              <a:solidFill>
                <a:srgbClr val="202122"/>
              </a:solidFill>
              <a:highlight>
                <a:schemeClr val="lt1"/>
              </a:highlight>
            </a:endParaRPr>
          </a:p>
          <a:p>
            <a:pPr marL="0" lvl="0" indent="0" algn="just" rtl="0">
              <a:lnSpc>
                <a:spcPct val="115000"/>
              </a:lnSpc>
              <a:spcBef>
                <a:spcPts val="0"/>
              </a:spcBef>
              <a:spcAft>
                <a:spcPts val="0"/>
              </a:spcAft>
              <a:buNone/>
            </a:pPr>
            <a:endParaRPr sz="650">
              <a:solidFill>
                <a:srgbClr val="202122"/>
              </a:solidFill>
              <a:highlight>
                <a:schemeClr val="lt1"/>
              </a:highlight>
            </a:endParaRPr>
          </a:p>
          <a:p>
            <a:pPr marL="0" lvl="0" indent="0" algn="just" rtl="0">
              <a:lnSpc>
                <a:spcPct val="115000"/>
              </a:lnSpc>
              <a:spcBef>
                <a:spcPts val="0"/>
              </a:spcBef>
              <a:spcAft>
                <a:spcPts val="0"/>
              </a:spcAft>
              <a:buNone/>
            </a:pPr>
            <a:r>
              <a:rPr lang="en-US" sz="1450">
                <a:solidFill>
                  <a:srgbClr val="202122"/>
                </a:solidFill>
                <a:highlight>
                  <a:schemeClr val="lt1"/>
                </a:highlight>
              </a:rPr>
              <a:t>The forecasting models include ARIMA for trends and seasonal patterns, LSTM for nonlinear characteristics, and Prophet for integrating seasonal components, trends, and external variables</a:t>
            </a:r>
            <a:endParaRPr sz="1100">
              <a:solidFill>
                <a:srgbClr val="374151"/>
              </a:solidFill>
              <a:latin typeface="Roboto"/>
              <a:ea typeface="Roboto"/>
              <a:cs typeface="Roboto"/>
              <a:sym typeface="Roboto"/>
            </a:endParaRPr>
          </a:p>
        </p:txBody>
      </p:sp>
      <p:sp>
        <p:nvSpPr>
          <p:cNvPr id="170" name="Google Shape;170;g2a791f1dcfc_0_0"/>
          <p:cNvSpPr txBox="1"/>
          <p:nvPr/>
        </p:nvSpPr>
        <p:spPr>
          <a:xfrm>
            <a:off x="8292027" y="7378886"/>
            <a:ext cx="11607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chemeClr val="lt1"/>
                </a:solidFill>
                <a:latin typeface="Arial"/>
                <a:ea typeface="Arial"/>
                <a:cs typeface="Arial"/>
                <a:sym typeface="Arial"/>
              </a:rPr>
              <a:t>PowerPoint  Presentation</a:t>
            </a:r>
            <a:endParaRPr sz="1200" b="1">
              <a:solidFill>
                <a:schemeClr val="lt1"/>
              </a:solidFill>
              <a:latin typeface="Arial"/>
              <a:ea typeface="Arial"/>
              <a:cs typeface="Arial"/>
              <a:sym typeface="Arial"/>
            </a:endParaRPr>
          </a:p>
        </p:txBody>
      </p:sp>
      <p:sp>
        <p:nvSpPr>
          <p:cNvPr id="171" name="Google Shape;171;g2a791f1dcfc_0_0"/>
          <p:cNvSpPr/>
          <p:nvPr/>
        </p:nvSpPr>
        <p:spPr>
          <a:xfrm>
            <a:off x="8714170" y="6932438"/>
            <a:ext cx="320996" cy="327152"/>
          </a:xfrm>
          <a:custGeom>
            <a:avLst/>
            <a:gdLst/>
            <a:ahLst/>
            <a:cxnLst/>
            <a:rect l="l" t="t" r="r" b="b"/>
            <a:pathLst>
              <a:path w="3890855" h="3965475" extrusionOk="0">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dk1"/>
              </a:solidFill>
              <a:latin typeface="Arial"/>
              <a:ea typeface="Arial"/>
              <a:cs typeface="Arial"/>
              <a:sym typeface="Arial"/>
            </a:endParaRPr>
          </a:p>
        </p:txBody>
      </p:sp>
      <p:sp>
        <p:nvSpPr>
          <p:cNvPr id="172" name="Google Shape;172;g2a791f1dcfc_0_0"/>
          <p:cNvSpPr txBox="1"/>
          <p:nvPr/>
        </p:nvSpPr>
        <p:spPr>
          <a:xfrm>
            <a:off x="7956138" y="1139950"/>
            <a:ext cx="4073400" cy="60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b="1">
                <a:solidFill>
                  <a:srgbClr val="3F3F3F"/>
                </a:solidFill>
              </a:rPr>
              <a:t>Objective</a:t>
            </a:r>
            <a:endParaRPr sz="2400" b="1">
              <a:solidFill>
                <a:srgbClr val="3F3F3F"/>
              </a:solidFill>
            </a:endParaRPr>
          </a:p>
          <a:p>
            <a:pPr marL="0" lvl="0" indent="0" algn="l" rtl="0">
              <a:spcBef>
                <a:spcPts val="0"/>
              </a:spcBef>
              <a:spcAft>
                <a:spcPts val="0"/>
              </a:spcAft>
              <a:buNone/>
            </a:pPr>
            <a:endParaRPr sz="2400" b="1">
              <a:solidFill>
                <a:srgbClr val="3F3F3F"/>
              </a:solidFill>
            </a:endParaRPr>
          </a:p>
        </p:txBody>
      </p:sp>
      <p:grpSp>
        <p:nvGrpSpPr>
          <p:cNvPr id="173" name="Google Shape;173;g2a791f1dcfc_0_0"/>
          <p:cNvGrpSpPr/>
          <p:nvPr/>
        </p:nvGrpSpPr>
        <p:grpSpPr>
          <a:xfrm>
            <a:off x="477189" y="161243"/>
            <a:ext cx="1495509" cy="959388"/>
            <a:chOff x="319983" y="1705099"/>
            <a:chExt cx="6421249" cy="5155227"/>
          </a:xfrm>
        </p:grpSpPr>
        <p:grpSp>
          <p:nvGrpSpPr>
            <p:cNvPr id="174" name="Google Shape;174;g2a791f1dcfc_0_0"/>
            <p:cNvGrpSpPr/>
            <p:nvPr/>
          </p:nvGrpSpPr>
          <p:grpSpPr>
            <a:xfrm>
              <a:off x="319983" y="2613403"/>
              <a:ext cx="5025377" cy="4246923"/>
              <a:chOff x="319983" y="2613403"/>
              <a:chExt cx="5025377" cy="4246923"/>
            </a:xfrm>
          </p:grpSpPr>
          <p:grpSp>
            <p:nvGrpSpPr>
              <p:cNvPr id="175" name="Google Shape;175;g2a791f1dcfc_0_0"/>
              <p:cNvGrpSpPr/>
              <p:nvPr/>
            </p:nvGrpSpPr>
            <p:grpSpPr>
              <a:xfrm>
                <a:off x="1545787" y="2613858"/>
                <a:ext cx="1177537" cy="1489089"/>
                <a:chOff x="3487745" y="1253233"/>
                <a:chExt cx="1555737" cy="1967353"/>
              </a:xfrm>
            </p:grpSpPr>
            <p:sp>
              <p:nvSpPr>
                <p:cNvPr id="176" name="Google Shape;176;g2a791f1dcfc_0_0"/>
                <p:cNvSpPr/>
                <p:nvPr/>
              </p:nvSpPr>
              <p:spPr>
                <a:xfrm>
                  <a:off x="3487745" y="1253233"/>
                  <a:ext cx="1555737" cy="1967353"/>
                </a:xfrm>
                <a:custGeom>
                  <a:avLst/>
                  <a:gdLst/>
                  <a:ahLst/>
                  <a:cxnLst/>
                  <a:rect l="l" t="t" r="r" b="b"/>
                  <a:pathLst>
                    <a:path w="1555737" h="1967353" extrusionOk="0">
                      <a:moveTo>
                        <a:pt x="1458429" y="1078087"/>
                      </a:moveTo>
                      <a:cubicBezTo>
                        <a:pt x="1501993" y="1057625"/>
                        <a:pt x="1536316" y="1025282"/>
                        <a:pt x="1550177" y="976438"/>
                      </a:cubicBezTo>
                      <a:cubicBezTo>
                        <a:pt x="1562058" y="933534"/>
                        <a:pt x="1556778" y="924953"/>
                        <a:pt x="1515854" y="910432"/>
                      </a:cubicBezTo>
                      <a:cubicBezTo>
                        <a:pt x="1472290" y="894590"/>
                        <a:pt x="1430707" y="879409"/>
                        <a:pt x="1395724" y="845746"/>
                      </a:cubicBezTo>
                      <a:cubicBezTo>
                        <a:pt x="1321797" y="775780"/>
                        <a:pt x="1278894" y="690633"/>
                        <a:pt x="1263712" y="590964"/>
                      </a:cubicBezTo>
                      <a:cubicBezTo>
                        <a:pt x="1257772" y="552021"/>
                        <a:pt x="1251831" y="513077"/>
                        <a:pt x="1230049" y="478094"/>
                      </a:cubicBezTo>
                      <a:cubicBezTo>
                        <a:pt x="1197046" y="425949"/>
                        <a:pt x="1156783" y="379745"/>
                        <a:pt x="1111239" y="338822"/>
                      </a:cubicBezTo>
                      <a:lnTo>
                        <a:pt x="1111239" y="338822"/>
                      </a:lnTo>
                      <a:cubicBezTo>
                        <a:pt x="1104638" y="332221"/>
                        <a:pt x="1098038" y="325621"/>
                        <a:pt x="1091437" y="319680"/>
                      </a:cubicBezTo>
                      <a:cubicBezTo>
                        <a:pt x="1109919" y="308459"/>
                        <a:pt x="1109259" y="287337"/>
                        <a:pt x="1113879" y="270176"/>
                      </a:cubicBezTo>
                      <a:cubicBezTo>
                        <a:pt x="1119820" y="249054"/>
                        <a:pt x="1129720" y="232553"/>
                        <a:pt x="1146222" y="218031"/>
                      </a:cubicBezTo>
                      <a:cubicBezTo>
                        <a:pt x="1173944" y="192949"/>
                        <a:pt x="1206287" y="167867"/>
                        <a:pt x="1195066" y="124303"/>
                      </a:cubicBezTo>
                      <a:cubicBezTo>
                        <a:pt x="1183845" y="81399"/>
                        <a:pt x="1144242" y="70178"/>
                        <a:pt x="1107939" y="56977"/>
                      </a:cubicBezTo>
                      <a:cubicBezTo>
                        <a:pt x="1104638" y="55657"/>
                        <a:pt x="1101338" y="55657"/>
                        <a:pt x="1098038" y="54337"/>
                      </a:cubicBezTo>
                      <a:cubicBezTo>
                        <a:pt x="1002989" y="26614"/>
                        <a:pt x="904641" y="12753"/>
                        <a:pt x="806292" y="2852"/>
                      </a:cubicBezTo>
                      <a:cubicBezTo>
                        <a:pt x="698703" y="-7709"/>
                        <a:pt x="598374" y="10113"/>
                        <a:pt x="507286" y="72159"/>
                      </a:cubicBezTo>
                      <a:cubicBezTo>
                        <a:pt x="393756" y="149385"/>
                        <a:pt x="278246" y="223972"/>
                        <a:pt x="173957" y="314400"/>
                      </a:cubicBezTo>
                      <a:cubicBezTo>
                        <a:pt x="35345" y="434530"/>
                        <a:pt x="-16140" y="586344"/>
                        <a:pt x="4322" y="766539"/>
                      </a:cubicBezTo>
                      <a:cubicBezTo>
                        <a:pt x="20823" y="913072"/>
                        <a:pt x="72968" y="1047724"/>
                        <a:pt x="142934" y="1175775"/>
                      </a:cubicBezTo>
                      <a:cubicBezTo>
                        <a:pt x="192438" y="1267523"/>
                        <a:pt x="255144" y="1349370"/>
                        <a:pt x="333031" y="1418676"/>
                      </a:cubicBezTo>
                      <a:cubicBezTo>
                        <a:pt x="346892" y="1431218"/>
                        <a:pt x="360753" y="1443098"/>
                        <a:pt x="371974" y="1416696"/>
                      </a:cubicBezTo>
                      <a:cubicBezTo>
                        <a:pt x="372634" y="1435178"/>
                        <a:pt x="366033" y="1455640"/>
                        <a:pt x="378575" y="1470821"/>
                      </a:cubicBezTo>
                      <a:cubicBezTo>
                        <a:pt x="408277" y="1507784"/>
                        <a:pt x="418178" y="1552668"/>
                        <a:pt x="432699" y="1596232"/>
                      </a:cubicBezTo>
                      <a:cubicBezTo>
                        <a:pt x="444580" y="1631875"/>
                        <a:pt x="465042" y="1668178"/>
                        <a:pt x="459102" y="1706461"/>
                      </a:cubicBezTo>
                      <a:cubicBezTo>
                        <a:pt x="453821" y="1741445"/>
                        <a:pt x="450521" y="1775768"/>
                        <a:pt x="449861" y="1810751"/>
                      </a:cubicBezTo>
                      <a:cubicBezTo>
                        <a:pt x="453821" y="1840453"/>
                        <a:pt x="452501" y="1879397"/>
                        <a:pt x="487484" y="1893918"/>
                      </a:cubicBezTo>
                      <a:cubicBezTo>
                        <a:pt x="517847" y="1903819"/>
                        <a:pt x="554150" y="1928241"/>
                        <a:pt x="598374" y="1946063"/>
                      </a:cubicBezTo>
                      <a:cubicBezTo>
                        <a:pt x="742927" y="1973785"/>
                        <a:pt x="680221" y="1969824"/>
                        <a:pt x="853156" y="1959924"/>
                      </a:cubicBezTo>
                      <a:cubicBezTo>
                        <a:pt x="913881" y="1953323"/>
                        <a:pt x="1146882" y="1917020"/>
                        <a:pt x="1198366" y="1875436"/>
                      </a:cubicBezTo>
                      <a:cubicBezTo>
                        <a:pt x="1206947" y="1868176"/>
                        <a:pt x="1182525" y="1748045"/>
                        <a:pt x="1180545" y="1729564"/>
                      </a:cubicBezTo>
                      <a:cubicBezTo>
                        <a:pt x="1177245" y="1697221"/>
                        <a:pt x="1162063" y="1666198"/>
                        <a:pt x="1169324" y="1632535"/>
                      </a:cubicBezTo>
                      <a:cubicBezTo>
                        <a:pt x="1265032" y="1650357"/>
                        <a:pt x="1359420" y="1636495"/>
                        <a:pt x="1453149" y="1616034"/>
                      </a:cubicBezTo>
                      <a:cubicBezTo>
                        <a:pt x="1489452" y="1608113"/>
                        <a:pt x="1512554" y="1579731"/>
                        <a:pt x="1516514" y="1543427"/>
                      </a:cubicBezTo>
                      <a:cubicBezTo>
                        <a:pt x="1526415" y="1452999"/>
                        <a:pt x="1514534" y="1363892"/>
                        <a:pt x="1493412" y="1276104"/>
                      </a:cubicBezTo>
                      <a:cubicBezTo>
                        <a:pt x="1493412" y="1276104"/>
                        <a:pt x="1493412" y="1276104"/>
                        <a:pt x="1493412" y="1276104"/>
                      </a:cubicBezTo>
                      <a:cubicBezTo>
                        <a:pt x="1492092" y="1292605"/>
                        <a:pt x="1492092" y="1311747"/>
                        <a:pt x="1467670" y="1308447"/>
                      </a:cubicBezTo>
                      <a:cubicBezTo>
                        <a:pt x="1399684" y="1299866"/>
                        <a:pt x="1333018" y="1283364"/>
                        <a:pt x="1269653" y="1249702"/>
                      </a:cubicBezTo>
                      <a:cubicBezTo>
                        <a:pt x="1338959" y="1247721"/>
                        <a:pt x="1406285" y="1234520"/>
                        <a:pt x="1472290" y="1217359"/>
                      </a:cubicBezTo>
                      <a:cubicBezTo>
                        <a:pt x="1461070" y="1189636"/>
                        <a:pt x="1451829" y="1161914"/>
                        <a:pt x="1438627" y="1134851"/>
                      </a:cubicBezTo>
                      <a:cubicBezTo>
                        <a:pt x="1426746" y="1107789"/>
                        <a:pt x="1429387" y="1091948"/>
                        <a:pt x="1458429" y="1078087"/>
                      </a:cubicBezTo>
                      <a:close/>
                    </a:path>
                  </a:pathLst>
                </a:custGeom>
                <a:solidFill>
                  <a:srgbClr val="FEC8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g2a791f1dcfc_0_0"/>
                <p:cNvSpPr/>
                <p:nvPr/>
              </p:nvSpPr>
              <p:spPr>
                <a:xfrm>
                  <a:off x="4960694" y="2470582"/>
                  <a:ext cx="6600" cy="6600"/>
                </a:xfrm>
                <a:custGeom>
                  <a:avLst/>
                  <a:gdLst/>
                  <a:ahLst/>
                  <a:cxnLst/>
                  <a:rect l="l" t="t" r="r" b="b"/>
                  <a:pathLst>
                    <a:path w="6600" h="6600" extrusionOk="0">
                      <a:moveTo>
                        <a:pt x="0" y="0"/>
                      </a:moveTo>
                      <a:lnTo>
                        <a:pt x="0" y="0"/>
                      </a:lnTo>
                      <a:lnTo>
                        <a:pt x="0" y="0"/>
                      </a:lnTo>
                      <a:close/>
                    </a:path>
                  </a:pathLst>
                </a:custGeom>
                <a:solidFill>
                  <a:srgbClr val="FEC8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8" name="Google Shape;178;g2a791f1dcfc_0_0"/>
              <p:cNvSpPr/>
              <p:nvPr/>
            </p:nvSpPr>
            <p:spPr>
              <a:xfrm>
                <a:off x="2327614" y="3157457"/>
                <a:ext cx="129625" cy="102161"/>
              </a:xfrm>
              <a:custGeom>
                <a:avLst/>
                <a:gdLst/>
                <a:ahLst/>
                <a:cxnLst/>
                <a:rect l="l" t="t" r="r" b="b"/>
                <a:pathLst>
                  <a:path w="171122" h="134866" extrusionOk="0">
                    <a:moveTo>
                      <a:pt x="158197" y="47786"/>
                    </a:moveTo>
                    <a:cubicBezTo>
                      <a:pt x="165335" y="74178"/>
                      <a:pt x="138602" y="104369"/>
                      <a:pt x="98487" y="115220"/>
                    </a:cubicBezTo>
                    <a:cubicBezTo>
                      <a:pt x="58371" y="126071"/>
                      <a:pt x="20064" y="113472"/>
                      <a:pt x="12926" y="87080"/>
                    </a:cubicBezTo>
                    <a:cubicBezTo>
                      <a:pt x="5787" y="60688"/>
                      <a:pt x="32520" y="30497"/>
                      <a:pt x="72636" y="19647"/>
                    </a:cubicBezTo>
                    <a:cubicBezTo>
                      <a:pt x="112751" y="8796"/>
                      <a:pt x="151058" y="21395"/>
                      <a:pt x="158197" y="47786"/>
                    </a:cubicBezTo>
                    <a:close/>
                  </a:path>
                </a:pathLst>
              </a:custGeom>
              <a:solidFill>
                <a:srgbClr val="F0F0F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g2a791f1dcfc_0_0"/>
              <p:cNvSpPr/>
              <p:nvPr/>
            </p:nvSpPr>
            <p:spPr>
              <a:xfrm>
                <a:off x="319983" y="3908488"/>
                <a:ext cx="4331518" cy="2951838"/>
              </a:xfrm>
              <a:custGeom>
                <a:avLst/>
                <a:gdLst/>
                <a:ahLst/>
                <a:cxnLst/>
                <a:rect l="l" t="t" r="r" b="b"/>
                <a:pathLst>
                  <a:path w="5718176" h="3896816" extrusionOk="0">
                    <a:moveTo>
                      <a:pt x="5627749" y="1295693"/>
                    </a:moveTo>
                    <a:cubicBezTo>
                      <a:pt x="5667352" y="1269291"/>
                      <a:pt x="5691115" y="1229688"/>
                      <a:pt x="5718177" y="1192724"/>
                    </a:cubicBezTo>
                    <a:lnTo>
                      <a:pt x="5493097" y="941242"/>
                    </a:lnTo>
                    <a:cubicBezTo>
                      <a:pt x="5487156" y="942562"/>
                      <a:pt x="5481876" y="943883"/>
                      <a:pt x="5475935" y="945203"/>
                    </a:cubicBezTo>
                    <a:cubicBezTo>
                      <a:pt x="5447553" y="958404"/>
                      <a:pt x="5413890" y="962364"/>
                      <a:pt x="5396069" y="992727"/>
                    </a:cubicBezTo>
                    <a:cubicBezTo>
                      <a:pt x="5377587" y="970945"/>
                      <a:pt x="5363066" y="976226"/>
                      <a:pt x="5342604" y="994047"/>
                    </a:cubicBezTo>
                    <a:cubicBezTo>
                      <a:pt x="5115544" y="1194705"/>
                      <a:pt x="4887164" y="1392722"/>
                      <a:pt x="4660104" y="1592719"/>
                    </a:cubicBezTo>
                    <a:cubicBezTo>
                      <a:pt x="4639643" y="1610541"/>
                      <a:pt x="4624461" y="1611201"/>
                      <a:pt x="4602679" y="1596020"/>
                    </a:cubicBezTo>
                    <a:cubicBezTo>
                      <a:pt x="4533373" y="1549156"/>
                      <a:pt x="4468028" y="1497671"/>
                      <a:pt x="4407302" y="1438926"/>
                    </a:cubicBezTo>
                    <a:cubicBezTo>
                      <a:pt x="4247568" y="1285133"/>
                      <a:pt x="4120177" y="1106257"/>
                      <a:pt x="4003347" y="919460"/>
                    </a:cubicBezTo>
                    <a:cubicBezTo>
                      <a:pt x="3873315" y="710882"/>
                      <a:pt x="3761766" y="492403"/>
                      <a:pt x="3658796" y="269964"/>
                    </a:cubicBezTo>
                    <a:cubicBezTo>
                      <a:pt x="3648236" y="246201"/>
                      <a:pt x="3635034" y="231680"/>
                      <a:pt x="3607972" y="225080"/>
                    </a:cubicBezTo>
                    <a:cubicBezTo>
                      <a:pt x="3359130" y="163694"/>
                      <a:pt x="3110289" y="102309"/>
                      <a:pt x="2860787" y="45544"/>
                    </a:cubicBezTo>
                    <a:cubicBezTo>
                      <a:pt x="2833064" y="39603"/>
                      <a:pt x="2804022" y="36303"/>
                      <a:pt x="2800721" y="19802"/>
                    </a:cubicBezTo>
                    <a:cubicBezTo>
                      <a:pt x="2804022" y="44884"/>
                      <a:pt x="2826464" y="156434"/>
                      <a:pt x="2817883" y="163034"/>
                    </a:cubicBezTo>
                    <a:cubicBezTo>
                      <a:pt x="2766398" y="204618"/>
                      <a:pt x="2532738" y="240261"/>
                      <a:pt x="2472673" y="247522"/>
                    </a:cubicBezTo>
                    <a:cubicBezTo>
                      <a:pt x="2299077" y="257423"/>
                      <a:pt x="2362443" y="261383"/>
                      <a:pt x="2217890" y="233660"/>
                    </a:cubicBezTo>
                    <a:cubicBezTo>
                      <a:pt x="2173666" y="215179"/>
                      <a:pt x="2136703" y="190757"/>
                      <a:pt x="2107001" y="181516"/>
                    </a:cubicBezTo>
                    <a:cubicBezTo>
                      <a:pt x="2072017" y="166995"/>
                      <a:pt x="2073998" y="128051"/>
                      <a:pt x="2069377" y="98349"/>
                    </a:cubicBezTo>
                    <a:cubicBezTo>
                      <a:pt x="2070037" y="65346"/>
                      <a:pt x="2072678" y="33003"/>
                      <a:pt x="2077958" y="0"/>
                    </a:cubicBezTo>
                    <a:cubicBezTo>
                      <a:pt x="2072017" y="32343"/>
                      <a:pt x="2060137" y="57425"/>
                      <a:pt x="2023833" y="81187"/>
                    </a:cubicBezTo>
                    <a:cubicBezTo>
                      <a:pt x="1994791" y="100329"/>
                      <a:pt x="1965748" y="120131"/>
                      <a:pt x="1936046" y="139932"/>
                    </a:cubicBezTo>
                    <a:cubicBezTo>
                      <a:pt x="1936046" y="139932"/>
                      <a:pt x="1936046" y="139932"/>
                      <a:pt x="1936046" y="139932"/>
                    </a:cubicBezTo>
                    <a:cubicBezTo>
                      <a:pt x="1905683" y="157094"/>
                      <a:pt x="1875980" y="178216"/>
                      <a:pt x="1844298" y="190757"/>
                    </a:cubicBezTo>
                    <a:cubicBezTo>
                      <a:pt x="1591495" y="293066"/>
                      <a:pt x="1338693" y="394714"/>
                      <a:pt x="1085231" y="495703"/>
                    </a:cubicBezTo>
                    <a:cubicBezTo>
                      <a:pt x="1066750" y="502964"/>
                      <a:pt x="1054869" y="514845"/>
                      <a:pt x="1044968" y="532006"/>
                    </a:cubicBezTo>
                    <a:cubicBezTo>
                      <a:pt x="976322" y="653457"/>
                      <a:pt x="907676" y="774908"/>
                      <a:pt x="837709" y="896358"/>
                    </a:cubicBezTo>
                    <a:cubicBezTo>
                      <a:pt x="817908" y="930681"/>
                      <a:pt x="672695" y="1117478"/>
                      <a:pt x="621210" y="1177543"/>
                    </a:cubicBezTo>
                    <a:cubicBezTo>
                      <a:pt x="440355" y="1387442"/>
                      <a:pt x="254878" y="1592719"/>
                      <a:pt x="98445" y="1822419"/>
                    </a:cubicBezTo>
                    <a:cubicBezTo>
                      <a:pt x="9337" y="1953771"/>
                      <a:pt x="-21686" y="2091723"/>
                      <a:pt x="15277" y="2244856"/>
                    </a:cubicBezTo>
                    <a:cubicBezTo>
                      <a:pt x="49600" y="2386769"/>
                      <a:pt x="126827" y="2506899"/>
                      <a:pt x="209334" y="2624390"/>
                    </a:cubicBezTo>
                    <a:cubicBezTo>
                      <a:pt x="338706" y="2807886"/>
                      <a:pt x="852891" y="3403918"/>
                      <a:pt x="964441" y="3531969"/>
                    </a:cubicBezTo>
                    <a:cubicBezTo>
                      <a:pt x="980282" y="3550451"/>
                      <a:pt x="991503" y="3553751"/>
                      <a:pt x="1007344" y="3531969"/>
                    </a:cubicBezTo>
                    <a:cubicBezTo>
                      <a:pt x="1020545" y="3513487"/>
                      <a:pt x="1033747" y="3493686"/>
                      <a:pt x="1052888" y="3480485"/>
                    </a:cubicBezTo>
                    <a:lnTo>
                      <a:pt x="1052888" y="3480485"/>
                    </a:lnTo>
                    <a:cubicBezTo>
                      <a:pt x="1083911" y="3493026"/>
                      <a:pt x="1114934" y="3494346"/>
                      <a:pt x="1143976" y="3476524"/>
                    </a:cubicBezTo>
                    <a:cubicBezTo>
                      <a:pt x="1171039" y="3459363"/>
                      <a:pt x="1196781" y="3457383"/>
                      <a:pt x="1227144" y="3467944"/>
                    </a:cubicBezTo>
                    <a:cubicBezTo>
                      <a:pt x="1269387" y="3482465"/>
                      <a:pt x="1313611" y="3491706"/>
                      <a:pt x="1356515" y="3502927"/>
                    </a:cubicBezTo>
                    <a:cubicBezTo>
                      <a:pt x="1356515" y="3502927"/>
                      <a:pt x="1356515" y="3502927"/>
                      <a:pt x="1356515" y="3502927"/>
                    </a:cubicBezTo>
                    <a:cubicBezTo>
                      <a:pt x="1361135" y="3511507"/>
                      <a:pt x="1545291" y="3582793"/>
                      <a:pt x="1629119" y="3615136"/>
                    </a:cubicBezTo>
                    <a:cubicBezTo>
                      <a:pt x="1639680" y="3708865"/>
                      <a:pt x="1633739" y="3802593"/>
                      <a:pt x="1629119" y="3896321"/>
                    </a:cubicBezTo>
                    <a:cubicBezTo>
                      <a:pt x="1642320" y="3896981"/>
                      <a:pt x="4339316" y="3896981"/>
                      <a:pt x="4352517" y="3896321"/>
                    </a:cubicBezTo>
                    <a:cubicBezTo>
                      <a:pt x="4266710" y="3566952"/>
                      <a:pt x="3792128" y="1761034"/>
                      <a:pt x="3776947" y="1702949"/>
                    </a:cubicBezTo>
                    <a:cubicBezTo>
                      <a:pt x="3774967" y="1695689"/>
                      <a:pt x="3770346" y="1687108"/>
                      <a:pt x="3777607" y="1681167"/>
                    </a:cubicBezTo>
                    <a:cubicBezTo>
                      <a:pt x="3786848" y="1673906"/>
                      <a:pt x="3794108" y="1681827"/>
                      <a:pt x="3800709" y="1686448"/>
                    </a:cubicBezTo>
                    <a:cubicBezTo>
                      <a:pt x="3820511" y="1700309"/>
                      <a:pt x="3840312" y="1714170"/>
                      <a:pt x="3858794" y="1730011"/>
                    </a:cubicBezTo>
                    <a:cubicBezTo>
                      <a:pt x="4033049" y="1875224"/>
                      <a:pt x="4196744" y="2030998"/>
                      <a:pt x="4361098" y="2186771"/>
                    </a:cubicBezTo>
                    <a:cubicBezTo>
                      <a:pt x="4386840" y="2211194"/>
                      <a:pt x="4411923" y="2229015"/>
                      <a:pt x="4448226" y="2234955"/>
                    </a:cubicBezTo>
                    <a:cubicBezTo>
                      <a:pt x="4495750" y="2242876"/>
                      <a:pt x="4542614" y="2254757"/>
                      <a:pt x="4589478" y="2267298"/>
                    </a:cubicBezTo>
                    <a:cubicBezTo>
                      <a:pt x="4613900" y="2273899"/>
                      <a:pt x="4633042" y="2269279"/>
                      <a:pt x="4652844" y="2253437"/>
                    </a:cubicBezTo>
                    <a:cubicBezTo>
                      <a:pt x="4922147" y="2046839"/>
                      <a:pt x="5190791" y="1838921"/>
                      <a:pt x="5448213" y="1617142"/>
                    </a:cubicBezTo>
                    <a:cubicBezTo>
                      <a:pt x="5524780" y="1551136"/>
                      <a:pt x="5600027" y="1483810"/>
                      <a:pt x="5667352" y="1407903"/>
                    </a:cubicBezTo>
                    <a:cubicBezTo>
                      <a:pt x="5687154" y="1386121"/>
                      <a:pt x="5686494" y="1369620"/>
                      <a:pt x="5666692" y="1349158"/>
                    </a:cubicBezTo>
                    <a:cubicBezTo>
                      <a:pt x="5652171" y="1332657"/>
                      <a:pt x="5637650" y="1316155"/>
                      <a:pt x="5627749" y="1295693"/>
                    </a:cubicBezTo>
                    <a:close/>
                    <a:moveTo>
                      <a:pt x="1495787" y="3179498"/>
                    </a:moveTo>
                    <a:cubicBezTo>
                      <a:pt x="1458164" y="3185439"/>
                      <a:pt x="1419880" y="3194020"/>
                      <a:pt x="1381597" y="3196660"/>
                    </a:cubicBezTo>
                    <a:cubicBezTo>
                      <a:pt x="1374336" y="3187419"/>
                      <a:pt x="1363776" y="3181478"/>
                      <a:pt x="1347934" y="3180158"/>
                    </a:cubicBezTo>
                    <a:cubicBezTo>
                      <a:pt x="1329452" y="3175538"/>
                      <a:pt x="1310971" y="3172898"/>
                      <a:pt x="1291829" y="3173558"/>
                    </a:cubicBezTo>
                    <a:cubicBezTo>
                      <a:pt x="1303050" y="3155736"/>
                      <a:pt x="1318892" y="3140555"/>
                      <a:pt x="1331433" y="3123393"/>
                    </a:cubicBezTo>
                    <a:cubicBezTo>
                      <a:pt x="1340674" y="3110192"/>
                      <a:pt x="1343974" y="3101612"/>
                      <a:pt x="1328132" y="3091711"/>
                    </a:cubicBezTo>
                    <a:cubicBezTo>
                      <a:pt x="1285229" y="3065968"/>
                      <a:pt x="1122854" y="2941878"/>
                      <a:pt x="1105693" y="2922736"/>
                    </a:cubicBezTo>
                    <a:cubicBezTo>
                      <a:pt x="1044968" y="2856730"/>
                      <a:pt x="856851" y="2655412"/>
                      <a:pt x="830449" y="2616469"/>
                    </a:cubicBezTo>
                    <a:cubicBezTo>
                      <a:pt x="776984" y="2537262"/>
                      <a:pt x="723519" y="2458055"/>
                      <a:pt x="671375" y="2377528"/>
                    </a:cubicBezTo>
                    <a:cubicBezTo>
                      <a:pt x="641012" y="2330664"/>
                      <a:pt x="606689" y="2285780"/>
                      <a:pt x="578967" y="2236936"/>
                    </a:cubicBezTo>
                    <a:cubicBezTo>
                      <a:pt x="565766" y="2213834"/>
                      <a:pt x="567746" y="2193372"/>
                      <a:pt x="585567" y="2173570"/>
                    </a:cubicBezTo>
                    <a:cubicBezTo>
                      <a:pt x="678636" y="2066641"/>
                      <a:pt x="1053548" y="1629683"/>
                      <a:pt x="1142656" y="1513512"/>
                    </a:cubicBezTo>
                    <a:cubicBezTo>
                      <a:pt x="1153217" y="1499651"/>
                      <a:pt x="1160478" y="1473249"/>
                      <a:pt x="1181600" y="1479189"/>
                    </a:cubicBezTo>
                    <a:cubicBezTo>
                      <a:pt x="1200081" y="1484470"/>
                      <a:pt x="1198761" y="1510212"/>
                      <a:pt x="1202721" y="1528034"/>
                    </a:cubicBezTo>
                    <a:cubicBezTo>
                      <a:pt x="1249586" y="1761034"/>
                      <a:pt x="1548592" y="3166957"/>
                      <a:pt x="1561133" y="3176198"/>
                    </a:cubicBezTo>
                    <a:cubicBezTo>
                      <a:pt x="1538691" y="3178178"/>
                      <a:pt x="1516909" y="3176198"/>
                      <a:pt x="1495787" y="3179498"/>
                    </a:cubicBez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g2a791f1dcfc_0_0"/>
              <p:cNvSpPr/>
              <p:nvPr/>
            </p:nvSpPr>
            <p:spPr>
              <a:xfrm>
                <a:off x="4478224" y="4538808"/>
                <a:ext cx="867136" cy="259697"/>
              </a:xfrm>
              <a:custGeom>
                <a:avLst/>
                <a:gdLst/>
                <a:ahLst/>
                <a:cxnLst/>
                <a:rect l="l" t="t" r="r" b="b"/>
                <a:pathLst>
                  <a:path w="1144734" h="342834" extrusionOk="0">
                    <a:moveTo>
                      <a:pt x="1143880" y="41154"/>
                    </a:moveTo>
                    <a:cubicBezTo>
                      <a:pt x="1144540" y="18712"/>
                      <a:pt x="836293" y="47094"/>
                      <a:pt x="717483" y="47094"/>
                    </a:cubicBezTo>
                    <a:cubicBezTo>
                      <a:pt x="508244" y="47094"/>
                      <a:pt x="264023" y="-49934"/>
                      <a:pt x="161054" y="34553"/>
                    </a:cubicBezTo>
                    <a:cubicBezTo>
                      <a:pt x="109570" y="64256"/>
                      <a:pt x="57425" y="93298"/>
                      <a:pt x="0" y="108480"/>
                    </a:cubicBezTo>
                    <a:cubicBezTo>
                      <a:pt x="0" y="108480"/>
                      <a:pt x="214519" y="346100"/>
                      <a:pt x="227720" y="342800"/>
                    </a:cubicBezTo>
                    <a:cubicBezTo>
                      <a:pt x="382174" y="301217"/>
                      <a:pt x="564349" y="239171"/>
                      <a:pt x="718803" y="197587"/>
                    </a:cubicBezTo>
                    <a:cubicBezTo>
                      <a:pt x="845534" y="163925"/>
                      <a:pt x="972265" y="127621"/>
                      <a:pt x="1100316" y="97919"/>
                    </a:cubicBezTo>
                    <a:cubicBezTo>
                      <a:pt x="1142560" y="88678"/>
                      <a:pt x="1147180" y="74817"/>
                      <a:pt x="1143880" y="41154"/>
                    </a:cubicBezTo>
                    <a:close/>
                  </a:path>
                </a:pathLst>
              </a:custGeom>
              <a:solidFill>
                <a:srgbClr val="FEC8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g2a791f1dcfc_0_0"/>
              <p:cNvSpPr/>
              <p:nvPr/>
            </p:nvSpPr>
            <p:spPr>
              <a:xfrm>
                <a:off x="1545801" y="2613403"/>
                <a:ext cx="906992" cy="1085301"/>
              </a:xfrm>
              <a:custGeom>
                <a:avLst/>
                <a:gdLst/>
                <a:ahLst/>
                <a:cxnLst/>
                <a:rect l="l" t="t" r="r" b="b"/>
                <a:pathLst>
                  <a:path w="1197349" h="1432740" extrusionOk="0">
                    <a:moveTo>
                      <a:pt x="371974" y="1416646"/>
                    </a:moveTo>
                    <a:cubicBezTo>
                      <a:pt x="360753" y="1443708"/>
                      <a:pt x="346892" y="1431167"/>
                      <a:pt x="333031" y="1418626"/>
                    </a:cubicBezTo>
                    <a:cubicBezTo>
                      <a:pt x="254484" y="1349320"/>
                      <a:pt x="192438" y="1267473"/>
                      <a:pt x="142934" y="1175725"/>
                    </a:cubicBezTo>
                    <a:cubicBezTo>
                      <a:pt x="72968" y="1047013"/>
                      <a:pt x="20823" y="913022"/>
                      <a:pt x="4322" y="766489"/>
                    </a:cubicBezTo>
                    <a:cubicBezTo>
                      <a:pt x="-16140" y="586293"/>
                      <a:pt x="35345" y="434480"/>
                      <a:pt x="173957" y="314349"/>
                    </a:cubicBezTo>
                    <a:cubicBezTo>
                      <a:pt x="278246" y="223921"/>
                      <a:pt x="393756" y="149335"/>
                      <a:pt x="507286" y="72108"/>
                    </a:cubicBezTo>
                    <a:cubicBezTo>
                      <a:pt x="597714" y="10723"/>
                      <a:pt x="698703" y="-7759"/>
                      <a:pt x="806292" y="2802"/>
                    </a:cubicBezTo>
                    <a:cubicBezTo>
                      <a:pt x="904641" y="12703"/>
                      <a:pt x="1002329" y="26564"/>
                      <a:pt x="1098038" y="54286"/>
                    </a:cubicBezTo>
                    <a:cubicBezTo>
                      <a:pt x="1101338" y="54947"/>
                      <a:pt x="1104638" y="55607"/>
                      <a:pt x="1107939" y="56927"/>
                    </a:cubicBezTo>
                    <a:cubicBezTo>
                      <a:pt x="1144242" y="70128"/>
                      <a:pt x="1183845" y="81349"/>
                      <a:pt x="1195066" y="124253"/>
                    </a:cubicBezTo>
                    <a:cubicBezTo>
                      <a:pt x="1206287" y="167816"/>
                      <a:pt x="1173944" y="192899"/>
                      <a:pt x="1146222" y="217981"/>
                    </a:cubicBezTo>
                    <a:cubicBezTo>
                      <a:pt x="1130381" y="232502"/>
                      <a:pt x="1119820" y="249003"/>
                      <a:pt x="1113879" y="270125"/>
                    </a:cubicBezTo>
                    <a:cubicBezTo>
                      <a:pt x="1109259" y="287287"/>
                      <a:pt x="1109259" y="307749"/>
                      <a:pt x="1091437" y="319630"/>
                    </a:cubicBezTo>
                    <a:cubicBezTo>
                      <a:pt x="1080216" y="329531"/>
                      <a:pt x="1065695" y="331511"/>
                      <a:pt x="1051834" y="334811"/>
                    </a:cubicBezTo>
                    <a:cubicBezTo>
                      <a:pt x="979227" y="352633"/>
                      <a:pt x="917182" y="393556"/>
                      <a:pt x="851836" y="426559"/>
                    </a:cubicBezTo>
                    <a:cubicBezTo>
                      <a:pt x="832694" y="436460"/>
                      <a:pt x="830714" y="455601"/>
                      <a:pt x="832034" y="475403"/>
                    </a:cubicBezTo>
                    <a:cubicBezTo>
                      <a:pt x="837315" y="548010"/>
                      <a:pt x="812233" y="586293"/>
                      <a:pt x="743587" y="610055"/>
                    </a:cubicBezTo>
                    <a:cubicBezTo>
                      <a:pt x="715864" y="619956"/>
                      <a:pt x="687482" y="628537"/>
                      <a:pt x="660419" y="642398"/>
                    </a:cubicBezTo>
                    <a:cubicBezTo>
                      <a:pt x="597714" y="675401"/>
                      <a:pt x="573952" y="721605"/>
                      <a:pt x="577252" y="792891"/>
                    </a:cubicBezTo>
                    <a:cubicBezTo>
                      <a:pt x="581212" y="874078"/>
                      <a:pt x="605635" y="950645"/>
                      <a:pt x="623456" y="1028532"/>
                    </a:cubicBezTo>
                    <a:cubicBezTo>
                      <a:pt x="632037" y="1066155"/>
                      <a:pt x="643918" y="1103118"/>
                      <a:pt x="649858" y="1140742"/>
                    </a:cubicBezTo>
                    <a:cubicBezTo>
                      <a:pt x="653159" y="1162523"/>
                      <a:pt x="660419" y="1190246"/>
                      <a:pt x="637977" y="1204767"/>
                    </a:cubicBezTo>
                    <a:cubicBezTo>
                      <a:pt x="612235" y="1221269"/>
                      <a:pt x="590453" y="1203447"/>
                      <a:pt x="569331" y="1188266"/>
                    </a:cubicBezTo>
                    <a:cubicBezTo>
                      <a:pt x="550850" y="1175064"/>
                      <a:pt x="540289" y="1159883"/>
                      <a:pt x="538969" y="1136781"/>
                    </a:cubicBezTo>
                    <a:cubicBezTo>
                      <a:pt x="538309" y="1126220"/>
                      <a:pt x="535008" y="1114999"/>
                      <a:pt x="533688" y="1104438"/>
                    </a:cubicBezTo>
                    <a:cubicBezTo>
                      <a:pt x="529728" y="1059554"/>
                      <a:pt x="505306" y="1031832"/>
                      <a:pt x="461742" y="1021271"/>
                    </a:cubicBezTo>
                    <a:cubicBezTo>
                      <a:pt x="416198" y="1010050"/>
                      <a:pt x="375934" y="1019951"/>
                      <a:pt x="343592" y="1052294"/>
                    </a:cubicBezTo>
                    <a:cubicBezTo>
                      <a:pt x="322470" y="1073416"/>
                      <a:pt x="324450" y="1101798"/>
                      <a:pt x="331711" y="1130181"/>
                    </a:cubicBezTo>
                    <a:cubicBezTo>
                      <a:pt x="352172" y="1205427"/>
                      <a:pt x="390456" y="1272093"/>
                      <a:pt x="426759" y="1340079"/>
                    </a:cubicBezTo>
                    <a:cubicBezTo>
                      <a:pt x="434680" y="1354600"/>
                      <a:pt x="446561" y="1371102"/>
                      <a:pt x="433359" y="1385623"/>
                    </a:cubicBezTo>
                    <a:cubicBezTo>
                      <a:pt x="417518" y="1403444"/>
                      <a:pt x="401017" y="1423906"/>
                      <a:pt x="371974" y="1416646"/>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g2a791f1dcfc_0_0"/>
              <p:cNvSpPr/>
              <p:nvPr/>
            </p:nvSpPr>
            <p:spPr>
              <a:xfrm>
                <a:off x="1779279" y="2852415"/>
                <a:ext cx="676979" cy="1251032"/>
              </a:xfrm>
              <a:custGeom>
                <a:avLst/>
                <a:gdLst/>
                <a:ahLst/>
                <a:cxnLst/>
                <a:rect l="l" t="t" r="r" b="b"/>
                <a:pathLst>
                  <a:path w="893702" h="1651527" extrusionOk="0">
                    <a:moveTo>
                      <a:pt x="47668" y="1116711"/>
                    </a:moveTo>
                    <a:cubicBezTo>
                      <a:pt x="51628" y="1112751"/>
                      <a:pt x="70770" y="1092289"/>
                      <a:pt x="75390" y="1088989"/>
                    </a:cubicBezTo>
                    <a:cubicBezTo>
                      <a:pt x="115654" y="1056646"/>
                      <a:pt x="115654" y="1056646"/>
                      <a:pt x="89912" y="1009122"/>
                    </a:cubicBezTo>
                    <a:cubicBezTo>
                      <a:pt x="58889" y="951037"/>
                      <a:pt x="27206" y="892952"/>
                      <a:pt x="8064" y="828926"/>
                    </a:cubicBezTo>
                    <a:cubicBezTo>
                      <a:pt x="-17018" y="743778"/>
                      <a:pt x="16645" y="692294"/>
                      <a:pt x="105753" y="687014"/>
                    </a:cubicBezTo>
                    <a:cubicBezTo>
                      <a:pt x="192221" y="681073"/>
                      <a:pt x="238425" y="712756"/>
                      <a:pt x="241725" y="795923"/>
                    </a:cubicBezTo>
                    <a:cubicBezTo>
                      <a:pt x="243045" y="834867"/>
                      <a:pt x="258226" y="859949"/>
                      <a:pt x="292549" y="876450"/>
                    </a:cubicBezTo>
                    <a:cubicBezTo>
                      <a:pt x="316971" y="887671"/>
                      <a:pt x="327532" y="881071"/>
                      <a:pt x="328852" y="855328"/>
                    </a:cubicBezTo>
                    <a:cubicBezTo>
                      <a:pt x="329513" y="837507"/>
                      <a:pt x="324232" y="820345"/>
                      <a:pt x="319612" y="803844"/>
                    </a:cubicBezTo>
                    <a:cubicBezTo>
                      <a:pt x="298490" y="719356"/>
                      <a:pt x="274728" y="636189"/>
                      <a:pt x="258886" y="550382"/>
                    </a:cubicBezTo>
                    <a:cubicBezTo>
                      <a:pt x="252286" y="513418"/>
                      <a:pt x="249645" y="476455"/>
                      <a:pt x="252286" y="438832"/>
                    </a:cubicBezTo>
                    <a:cubicBezTo>
                      <a:pt x="256246" y="382067"/>
                      <a:pt x="285289" y="341143"/>
                      <a:pt x="335453" y="316721"/>
                    </a:cubicBezTo>
                    <a:cubicBezTo>
                      <a:pt x="369116" y="300220"/>
                      <a:pt x="404759" y="288339"/>
                      <a:pt x="439082" y="275137"/>
                    </a:cubicBezTo>
                    <a:cubicBezTo>
                      <a:pt x="493207" y="254676"/>
                      <a:pt x="513669" y="220353"/>
                      <a:pt x="506408" y="162268"/>
                    </a:cubicBezTo>
                    <a:cubicBezTo>
                      <a:pt x="498487" y="101542"/>
                      <a:pt x="493867" y="115404"/>
                      <a:pt x="546011" y="89001"/>
                    </a:cubicBezTo>
                    <a:cubicBezTo>
                      <a:pt x="592876" y="65239"/>
                      <a:pt x="640400" y="40817"/>
                      <a:pt x="688584" y="19695"/>
                    </a:cubicBezTo>
                    <a:cubicBezTo>
                      <a:pt x="718287" y="6494"/>
                      <a:pt x="748649" y="-7367"/>
                      <a:pt x="782972" y="4514"/>
                    </a:cubicBezTo>
                    <a:cubicBezTo>
                      <a:pt x="789573" y="11114"/>
                      <a:pt x="796173" y="17715"/>
                      <a:pt x="802774" y="23655"/>
                    </a:cubicBezTo>
                    <a:cubicBezTo>
                      <a:pt x="808715" y="41477"/>
                      <a:pt x="798154" y="51378"/>
                      <a:pt x="786273" y="62599"/>
                    </a:cubicBezTo>
                    <a:cubicBezTo>
                      <a:pt x="739408" y="105503"/>
                      <a:pt x="691884" y="147746"/>
                      <a:pt x="657561" y="202531"/>
                    </a:cubicBezTo>
                    <a:cubicBezTo>
                      <a:pt x="583635" y="322002"/>
                      <a:pt x="539411" y="450713"/>
                      <a:pt x="528190" y="591965"/>
                    </a:cubicBezTo>
                    <a:cubicBezTo>
                      <a:pt x="520269" y="687014"/>
                      <a:pt x="522909" y="779422"/>
                      <a:pt x="546672" y="872490"/>
                    </a:cubicBezTo>
                    <a:cubicBezTo>
                      <a:pt x="568454" y="955657"/>
                      <a:pt x="608717" y="1026943"/>
                      <a:pt x="662842" y="1091629"/>
                    </a:cubicBezTo>
                    <a:cubicBezTo>
                      <a:pt x="714326" y="1153014"/>
                      <a:pt x="771751" y="1209119"/>
                      <a:pt x="831156" y="1262584"/>
                    </a:cubicBezTo>
                    <a:cubicBezTo>
                      <a:pt x="846338" y="1276445"/>
                      <a:pt x="873400" y="1286346"/>
                      <a:pt x="862839" y="1316709"/>
                    </a:cubicBezTo>
                    <a:cubicBezTo>
                      <a:pt x="855579" y="1350372"/>
                      <a:pt x="870760" y="1381394"/>
                      <a:pt x="874060" y="1413737"/>
                    </a:cubicBezTo>
                    <a:cubicBezTo>
                      <a:pt x="876040" y="1432219"/>
                      <a:pt x="900463" y="1553009"/>
                      <a:pt x="891882" y="1559610"/>
                    </a:cubicBezTo>
                    <a:cubicBezTo>
                      <a:pt x="840397" y="1601194"/>
                      <a:pt x="606737" y="1636837"/>
                      <a:pt x="546672" y="1644097"/>
                    </a:cubicBezTo>
                    <a:cubicBezTo>
                      <a:pt x="373076" y="1653998"/>
                      <a:pt x="436442" y="1657958"/>
                      <a:pt x="291889" y="1630236"/>
                    </a:cubicBezTo>
                    <a:cubicBezTo>
                      <a:pt x="247665" y="1611754"/>
                      <a:pt x="210702" y="1587332"/>
                      <a:pt x="181000" y="1578092"/>
                    </a:cubicBezTo>
                    <a:cubicBezTo>
                      <a:pt x="146017" y="1563570"/>
                      <a:pt x="147997" y="1524627"/>
                      <a:pt x="143376" y="1494924"/>
                    </a:cubicBezTo>
                    <a:cubicBezTo>
                      <a:pt x="144036" y="1459941"/>
                      <a:pt x="146676" y="1425618"/>
                      <a:pt x="152617" y="1390635"/>
                    </a:cubicBezTo>
                    <a:cubicBezTo>
                      <a:pt x="158558" y="1352352"/>
                      <a:pt x="138096" y="1316709"/>
                      <a:pt x="126215" y="1280406"/>
                    </a:cubicBezTo>
                    <a:cubicBezTo>
                      <a:pt x="110373" y="1236842"/>
                      <a:pt x="47668" y="1116711"/>
                      <a:pt x="47668" y="1116711"/>
                    </a:cubicBezTo>
                    <a:close/>
                  </a:path>
                </a:pathLst>
              </a:custGeom>
              <a:solidFill>
                <a:srgbClr val="FEAB7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g2a791f1dcfc_0_0"/>
              <p:cNvSpPr/>
              <p:nvPr/>
            </p:nvSpPr>
            <p:spPr>
              <a:xfrm>
                <a:off x="4403784" y="4601432"/>
                <a:ext cx="251633" cy="287496"/>
              </a:xfrm>
              <a:custGeom>
                <a:avLst/>
                <a:gdLst/>
                <a:ahLst/>
                <a:cxnLst/>
                <a:rect l="l" t="t" r="r" b="b"/>
                <a:pathLst>
                  <a:path w="332189" h="379533" extrusionOk="0">
                    <a:moveTo>
                      <a:pt x="90428" y="0"/>
                    </a:moveTo>
                    <a:cubicBezTo>
                      <a:pt x="123430" y="26402"/>
                      <a:pt x="310227" y="254782"/>
                      <a:pt x="325408" y="260723"/>
                    </a:cubicBezTo>
                    <a:cubicBezTo>
                      <a:pt x="330029" y="264023"/>
                      <a:pt x="334649" y="269963"/>
                      <a:pt x="330689" y="274584"/>
                    </a:cubicBezTo>
                    <a:cubicBezTo>
                      <a:pt x="302966" y="312207"/>
                      <a:pt x="278544" y="352471"/>
                      <a:pt x="238941" y="379533"/>
                    </a:cubicBezTo>
                    <a:cubicBezTo>
                      <a:pt x="154453" y="284485"/>
                      <a:pt x="74586" y="173595"/>
                      <a:pt x="0" y="70626"/>
                    </a:cubicBezTo>
                    <a:cubicBezTo>
                      <a:pt x="35643" y="33003"/>
                      <a:pt x="62045" y="13201"/>
                      <a:pt x="90428" y="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g2a791f1dcfc_0_0"/>
              <p:cNvSpPr/>
              <p:nvPr/>
            </p:nvSpPr>
            <p:spPr>
              <a:xfrm>
                <a:off x="2299970" y="3098811"/>
                <a:ext cx="124998" cy="58324"/>
              </a:xfrm>
              <a:custGeom>
                <a:avLst/>
                <a:gdLst/>
                <a:ahLst/>
                <a:cxnLst/>
                <a:rect l="l" t="t" r="r" b="b"/>
                <a:pathLst>
                  <a:path w="165014" h="76995" extrusionOk="0">
                    <a:moveTo>
                      <a:pt x="0" y="76996"/>
                    </a:moveTo>
                    <a:cubicBezTo>
                      <a:pt x="31683" y="-6172"/>
                      <a:pt x="108250" y="-24653"/>
                      <a:pt x="165014" y="34752"/>
                    </a:cubicBezTo>
                    <a:cubicBezTo>
                      <a:pt x="110230" y="48613"/>
                      <a:pt x="57425" y="62474"/>
                      <a:pt x="0" y="76996"/>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g2a791f1dcfc_0_0"/>
              <p:cNvSpPr/>
              <p:nvPr/>
            </p:nvSpPr>
            <p:spPr>
              <a:xfrm>
                <a:off x="2665677" y="3358927"/>
                <a:ext cx="29499" cy="28499"/>
              </a:xfrm>
              <a:custGeom>
                <a:avLst/>
                <a:gdLst/>
                <a:ahLst/>
                <a:cxnLst/>
                <a:rect l="l" t="t" r="r" b="b"/>
                <a:pathLst>
                  <a:path w="38943" h="37623" extrusionOk="0">
                    <a:moveTo>
                      <a:pt x="38943" y="0"/>
                    </a:moveTo>
                    <a:cubicBezTo>
                      <a:pt x="32343" y="25742"/>
                      <a:pt x="19802" y="32343"/>
                      <a:pt x="0" y="37623"/>
                    </a:cubicBezTo>
                    <a:cubicBezTo>
                      <a:pt x="7261" y="19142"/>
                      <a:pt x="17822" y="10561"/>
                      <a:pt x="38943"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g2a791f1dcfc_0_0"/>
              <p:cNvSpPr/>
              <p:nvPr/>
            </p:nvSpPr>
            <p:spPr>
              <a:xfrm>
                <a:off x="1852754" y="3892002"/>
                <a:ext cx="1169098" cy="2632496"/>
              </a:xfrm>
              <a:custGeom>
                <a:avLst/>
                <a:gdLst/>
                <a:ahLst/>
                <a:cxnLst/>
                <a:rect l="l" t="t" r="r" b="b"/>
                <a:pathLst>
                  <a:path w="1543364" h="3475242" extrusionOk="0">
                    <a:moveTo>
                      <a:pt x="248940" y="2975540"/>
                    </a:moveTo>
                    <a:cubicBezTo>
                      <a:pt x="189535" y="2689735"/>
                      <a:pt x="132110" y="2402610"/>
                      <a:pt x="72704" y="2116805"/>
                    </a:cubicBezTo>
                    <a:cubicBezTo>
                      <a:pt x="55543" y="2034298"/>
                      <a:pt x="54883" y="1951131"/>
                      <a:pt x="48942" y="1867963"/>
                    </a:cubicBezTo>
                    <a:cubicBezTo>
                      <a:pt x="31781" y="1638923"/>
                      <a:pt x="14619" y="1409883"/>
                      <a:pt x="1418" y="1180843"/>
                    </a:cubicBezTo>
                    <a:cubicBezTo>
                      <a:pt x="-6503" y="1042231"/>
                      <a:pt x="21220" y="517485"/>
                      <a:pt x="23860" y="419137"/>
                    </a:cubicBezTo>
                    <a:cubicBezTo>
                      <a:pt x="25840" y="349831"/>
                      <a:pt x="36401" y="215839"/>
                      <a:pt x="43002" y="146533"/>
                    </a:cubicBezTo>
                    <a:cubicBezTo>
                      <a:pt x="41022" y="83827"/>
                      <a:pt x="43002" y="91088"/>
                      <a:pt x="54223" y="0"/>
                    </a:cubicBezTo>
                    <a:cubicBezTo>
                      <a:pt x="91846" y="134652"/>
                      <a:pt x="108348" y="122111"/>
                      <a:pt x="148611" y="158414"/>
                    </a:cubicBezTo>
                    <a:cubicBezTo>
                      <a:pt x="270722" y="235641"/>
                      <a:pt x="314946" y="260723"/>
                      <a:pt x="447617" y="269964"/>
                    </a:cubicBezTo>
                    <a:cubicBezTo>
                      <a:pt x="563787" y="252142"/>
                      <a:pt x="617252" y="239601"/>
                      <a:pt x="674017" y="201318"/>
                    </a:cubicBezTo>
                    <a:cubicBezTo>
                      <a:pt x="731442" y="150493"/>
                      <a:pt x="735403" y="145213"/>
                      <a:pt x="758505" y="108910"/>
                    </a:cubicBezTo>
                    <a:cubicBezTo>
                      <a:pt x="771706" y="71286"/>
                      <a:pt x="763785" y="20462"/>
                      <a:pt x="775006" y="40923"/>
                    </a:cubicBezTo>
                    <a:cubicBezTo>
                      <a:pt x="788207" y="54785"/>
                      <a:pt x="802068" y="219139"/>
                      <a:pt x="823190" y="262703"/>
                    </a:cubicBezTo>
                    <a:cubicBezTo>
                      <a:pt x="910318" y="542568"/>
                      <a:pt x="1018567" y="796030"/>
                      <a:pt x="1099754" y="1077214"/>
                    </a:cubicBezTo>
                    <a:cubicBezTo>
                      <a:pt x="1136718" y="1204605"/>
                      <a:pt x="1303712" y="2119445"/>
                      <a:pt x="1366418" y="2444854"/>
                    </a:cubicBezTo>
                    <a:cubicBezTo>
                      <a:pt x="1415262" y="2698316"/>
                      <a:pt x="1465426" y="2952438"/>
                      <a:pt x="1514271" y="3205901"/>
                    </a:cubicBezTo>
                    <a:cubicBezTo>
                      <a:pt x="1523511" y="3252105"/>
                      <a:pt x="1528792" y="3299629"/>
                      <a:pt x="1540673" y="3344513"/>
                    </a:cubicBezTo>
                    <a:cubicBezTo>
                      <a:pt x="1549254" y="3375535"/>
                      <a:pt x="1536712" y="3382136"/>
                      <a:pt x="1511630" y="3387417"/>
                    </a:cubicBezTo>
                    <a:cubicBezTo>
                      <a:pt x="1417242" y="3408538"/>
                      <a:pt x="1320874" y="3419759"/>
                      <a:pt x="1224505" y="3428340"/>
                    </a:cubicBezTo>
                    <a:cubicBezTo>
                      <a:pt x="984244" y="3449462"/>
                      <a:pt x="743983" y="3458042"/>
                      <a:pt x="503062" y="3463323"/>
                    </a:cubicBezTo>
                    <a:cubicBezTo>
                      <a:pt x="438376" y="3464643"/>
                      <a:pt x="373691" y="3471244"/>
                      <a:pt x="309005" y="3475204"/>
                    </a:cubicBezTo>
                    <a:cubicBezTo>
                      <a:pt x="290523" y="3479825"/>
                      <a:pt x="268081" y="3069269"/>
                      <a:pt x="248940" y="2975540"/>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g2a791f1dcfc_0_0"/>
              <p:cNvSpPr/>
              <p:nvPr/>
            </p:nvSpPr>
            <p:spPr>
              <a:xfrm>
                <a:off x="2120158" y="4096642"/>
                <a:ext cx="558758" cy="2270365"/>
              </a:xfrm>
              <a:custGeom>
                <a:avLst/>
                <a:gdLst/>
                <a:ahLst/>
                <a:cxnLst/>
                <a:rect l="l" t="t" r="r" b="b"/>
                <a:pathLst>
                  <a:path w="737634" h="2997181" extrusionOk="0">
                    <a:moveTo>
                      <a:pt x="221061" y="100587"/>
                    </a:moveTo>
                    <a:cubicBezTo>
                      <a:pt x="219081" y="113788"/>
                      <a:pt x="218421" y="126989"/>
                      <a:pt x="215121" y="139530"/>
                    </a:cubicBezTo>
                    <a:cubicBezTo>
                      <a:pt x="197299" y="208176"/>
                      <a:pt x="203240" y="274842"/>
                      <a:pt x="218421" y="344148"/>
                    </a:cubicBezTo>
                    <a:cubicBezTo>
                      <a:pt x="306869" y="738862"/>
                      <a:pt x="642178" y="2334882"/>
                      <a:pt x="734586" y="2748078"/>
                    </a:cubicBezTo>
                    <a:cubicBezTo>
                      <a:pt x="741847" y="2781081"/>
                      <a:pt x="737226" y="2801543"/>
                      <a:pt x="708844" y="2823325"/>
                    </a:cubicBezTo>
                    <a:cubicBezTo>
                      <a:pt x="648779" y="2868869"/>
                      <a:pt x="611155" y="2938835"/>
                      <a:pt x="553070" y="2988340"/>
                    </a:cubicBezTo>
                    <a:cubicBezTo>
                      <a:pt x="539209" y="3000221"/>
                      <a:pt x="531288" y="3000880"/>
                      <a:pt x="519407" y="2985699"/>
                    </a:cubicBezTo>
                    <a:cubicBezTo>
                      <a:pt x="461322" y="2913753"/>
                      <a:pt x="401917" y="2843127"/>
                      <a:pt x="342512" y="2772501"/>
                    </a:cubicBezTo>
                    <a:cubicBezTo>
                      <a:pt x="331951" y="2759959"/>
                      <a:pt x="326670" y="2746758"/>
                      <a:pt x="325350" y="2730917"/>
                    </a:cubicBezTo>
                    <a:cubicBezTo>
                      <a:pt x="298948" y="2461613"/>
                      <a:pt x="102911" y="503882"/>
                      <a:pt x="92350" y="335567"/>
                    </a:cubicBezTo>
                    <a:cubicBezTo>
                      <a:pt x="88390" y="267581"/>
                      <a:pt x="60007" y="219397"/>
                      <a:pt x="16443" y="175173"/>
                    </a:cubicBezTo>
                    <a:cubicBezTo>
                      <a:pt x="-2699" y="156031"/>
                      <a:pt x="-5999" y="138870"/>
                      <a:pt x="11163" y="115108"/>
                    </a:cubicBezTo>
                    <a:cubicBezTo>
                      <a:pt x="34265" y="83425"/>
                      <a:pt x="54066" y="48442"/>
                      <a:pt x="73208" y="14119"/>
                    </a:cubicBezTo>
                    <a:cubicBezTo>
                      <a:pt x="83109" y="-3042"/>
                      <a:pt x="91030" y="-3702"/>
                      <a:pt x="106211" y="7518"/>
                    </a:cubicBezTo>
                    <a:cubicBezTo>
                      <a:pt x="137894" y="31281"/>
                      <a:pt x="170897" y="53063"/>
                      <a:pt x="203240" y="75504"/>
                    </a:cubicBezTo>
                    <a:cubicBezTo>
                      <a:pt x="213140" y="81445"/>
                      <a:pt x="225021" y="86065"/>
                      <a:pt x="221061" y="10058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g2a791f1dcfc_0_0"/>
              <p:cNvSpPr/>
              <p:nvPr/>
            </p:nvSpPr>
            <p:spPr>
              <a:xfrm>
                <a:off x="2351728" y="3163980"/>
                <a:ext cx="81360" cy="89106"/>
              </a:xfrm>
              <a:custGeom>
                <a:avLst/>
                <a:gdLst/>
                <a:ahLst/>
                <a:cxnLst/>
                <a:rect l="l" t="t" r="r" b="b"/>
                <a:pathLst>
                  <a:path w="107406" h="117632" extrusionOk="0">
                    <a:moveTo>
                      <a:pt x="94481" y="47786"/>
                    </a:moveTo>
                    <a:cubicBezTo>
                      <a:pt x="101620" y="74178"/>
                      <a:pt x="89150" y="100511"/>
                      <a:pt x="66629" y="106603"/>
                    </a:cubicBezTo>
                    <a:cubicBezTo>
                      <a:pt x="44108" y="112694"/>
                      <a:pt x="20064" y="96238"/>
                      <a:pt x="12926" y="69846"/>
                    </a:cubicBezTo>
                    <a:cubicBezTo>
                      <a:pt x="5787" y="43454"/>
                      <a:pt x="18257" y="17121"/>
                      <a:pt x="40778" y="11030"/>
                    </a:cubicBezTo>
                    <a:cubicBezTo>
                      <a:pt x="63299" y="4938"/>
                      <a:pt x="87343" y="21395"/>
                      <a:pt x="94481" y="47786"/>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g2a791f1dcfc_0_0"/>
              <p:cNvSpPr/>
              <p:nvPr/>
            </p:nvSpPr>
            <p:spPr>
              <a:xfrm>
                <a:off x="1105926" y="6302973"/>
                <a:ext cx="253997" cy="257282"/>
              </a:xfrm>
              <a:custGeom>
                <a:avLst/>
                <a:gdLst/>
                <a:ahLst/>
                <a:cxnLst/>
                <a:rect l="l" t="t" r="r" b="b"/>
                <a:pathLst>
                  <a:path w="335309" h="339646" extrusionOk="0">
                    <a:moveTo>
                      <a:pt x="335309" y="24549"/>
                    </a:moveTo>
                    <a:cubicBezTo>
                      <a:pt x="328709" y="19929"/>
                      <a:pt x="283825" y="-1853"/>
                      <a:pt x="260723" y="127"/>
                    </a:cubicBezTo>
                    <a:cubicBezTo>
                      <a:pt x="231020" y="21249"/>
                      <a:pt x="189437" y="68113"/>
                      <a:pt x="168315" y="96496"/>
                    </a:cubicBezTo>
                    <a:cubicBezTo>
                      <a:pt x="163694" y="103096"/>
                      <a:pt x="50824" y="262830"/>
                      <a:pt x="0" y="328176"/>
                    </a:cubicBezTo>
                    <a:cubicBezTo>
                      <a:pt x="31023" y="340717"/>
                      <a:pt x="66006" y="345997"/>
                      <a:pt x="95048" y="328176"/>
                    </a:cubicBezTo>
                    <a:cubicBezTo>
                      <a:pt x="122111" y="311014"/>
                      <a:pt x="158414" y="291213"/>
                      <a:pt x="189437" y="301773"/>
                    </a:cubicBezTo>
                    <a:cubicBezTo>
                      <a:pt x="228380" y="314975"/>
                      <a:pt x="279204" y="327516"/>
                      <a:pt x="318808" y="337417"/>
                    </a:cubicBezTo>
                    <a:lnTo>
                      <a:pt x="324088" y="161181"/>
                    </a:lnTo>
                    <a:lnTo>
                      <a:pt x="335309" y="24549"/>
                    </a:lnTo>
                    <a:close/>
                  </a:path>
                </a:pathLst>
              </a:custGeom>
              <a:solidFill>
                <a:srgbClr val="D8D8D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g2a791f1dcfc_0_0"/>
              <p:cNvSpPr/>
              <p:nvPr/>
            </p:nvSpPr>
            <p:spPr>
              <a:xfrm>
                <a:off x="1343086" y="6226990"/>
                <a:ext cx="745148" cy="455135"/>
              </a:xfrm>
              <a:custGeom>
                <a:avLst/>
                <a:gdLst/>
                <a:ahLst/>
                <a:cxnLst/>
                <a:rect l="l" t="t" r="r" b="b"/>
                <a:pathLst>
                  <a:path w="983694" h="600838" extrusionOk="0">
                    <a:moveTo>
                      <a:pt x="945401" y="155299"/>
                    </a:moveTo>
                    <a:cubicBezTo>
                      <a:pt x="900517" y="127577"/>
                      <a:pt x="856953" y="97874"/>
                      <a:pt x="811409" y="71472"/>
                    </a:cubicBezTo>
                    <a:cubicBezTo>
                      <a:pt x="713060" y="14707"/>
                      <a:pt x="608111" y="-17636"/>
                      <a:pt x="493261" y="10086"/>
                    </a:cubicBezTo>
                    <a:cubicBezTo>
                      <a:pt x="404153" y="31208"/>
                      <a:pt x="320326" y="65531"/>
                      <a:pt x="238479" y="105795"/>
                    </a:cubicBezTo>
                    <a:cubicBezTo>
                      <a:pt x="206796" y="118996"/>
                      <a:pt x="172473" y="110415"/>
                      <a:pt x="139470" y="115696"/>
                    </a:cubicBezTo>
                    <a:cubicBezTo>
                      <a:pt x="101847" y="121636"/>
                      <a:pt x="63563" y="132857"/>
                      <a:pt x="25280" y="132857"/>
                    </a:cubicBezTo>
                    <a:cubicBezTo>
                      <a:pt x="11419" y="132857"/>
                      <a:pt x="-1782" y="424603"/>
                      <a:pt x="198" y="437144"/>
                    </a:cubicBezTo>
                    <a:cubicBezTo>
                      <a:pt x="198" y="437144"/>
                      <a:pt x="198" y="437144"/>
                      <a:pt x="198" y="437144"/>
                    </a:cubicBezTo>
                    <a:cubicBezTo>
                      <a:pt x="198" y="437144"/>
                      <a:pt x="198" y="437144"/>
                      <a:pt x="198" y="437144"/>
                    </a:cubicBezTo>
                    <a:cubicBezTo>
                      <a:pt x="4818" y="445725"/>
                      <a:pt x="13399" y="448365"/>
                      <a:pt x="21320" y="451005"/>
                    </a:cubicBezTo>
                    <a:cubicBezTo>
                      <a:pt x="105147" y="483348"/>
                      <a:pt x="188974" y="516351"/>
                      <a:pt x="272142" y="549354"/>
                    </a:cubicBezTo>
                    <a:cubicBezTo>
                      <a:pt x="298544" y="559915"/>
                      <a:pt x="324946" y="570476"/>
                      <a:pt x="351349" y="580377"/>
                    </a:cubicBezTo>
                    <a:cubicBezTo>
                      <a:pt x="370490" y="587637"/>
                      <a:pt x="389632" y="596218"/>
                      <a:pt x="411414" y="596218"/>
                    </a:cubicBezTo>
                    <a:cubicBezTo>
                      <a:pt x="535505" y="596878"/>
                      <a:pt x="658936" y="598858"/>
                      <a:pt x="783026" y="600838"/>
                    </a:cubicBezTo>
                    <a:cubicBezTo>
                      <a:pt x="799528" y="600838"/>
                      <a:pt x="811409" y="596878"/>
                      <a:pt x="822630" y="583677"/>
                    </a:cubicBezTo>
                    <a:cubicBezTo>
                      <a:pt x="865534" y="533513"/>
                      <a:pt x="909098" y="484008"/>
                      <a:pt x="952661" y="435164"/>
                    </a:cubicBezTo>
                    <a:cubicBezTo>
                      <a:pt x="964542" y="421963"/>
                      <a:pt x="973783" y="407441"/>
                      <a:pt x="978404" y="390280"/>
                    </a:cubicBezTo>
                    <a:cubicBezTo>
                      <a:pt x="963882" y="353977"/>
                      <a:pt x="983684" y="243747"/>
                      <a:pt x="983684" y="218005"/>
                    </a:cubicBezTo>
                    <a:cubicBezTo>
                      <a:pt x="984344" y="218665"/>
                      <a:pt x="955302" y="161900"/>
                      <a:pt x="945401" y="155299"/>
                    </a:cubicBezTo>
                    <a:close/>
                  </a:path>
                </a:pathLst>
              </a:custGeom>
              <a:solidFill>
                <a:srgbClr val="FEC8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g2a791f1dcfc_0_0"/>
              <p:cNvSpPr/>
              <p:nvPr/>
            </p:nvSpPr>
            <p:spPr>
              <a:xfrm>
                <a:off x="1351230" y="6226990"/>
                <a:ext cx="742060" cy="184834"/>
              </a:xfrm>
              <a:custGeom>
                <a:avLst/>
                <a:gdLst/>
                <a:ahLst/>
                <a:cxnLst/>
                <a:rect l="l" t="t" r="r" b="b"/>
                <a:pathLst>
                  <a:path w="979617" h="244005" extrusionOk="0">
                    <a:moveTo>
                      <a:pt x="937942" y="155299"/>
                    </a:moveTo>
                    <a:cubicBezTo>
                      <a:pt x="893058" y="127577"/>
                      <a:pt x="849494" y="97874"/>
                      <a:pt x="803951" y="71472"/>
                    </a:cubicBezTo>
                    <a:cubicBezTo>
                      <a:pt x="705602" y="14707"/>
                      <a:pt x="600653" y="-17636"/>
                      <a:pt x="485803" y="10086"/>
                    </a:cubicBezTo>
                    <a:cubicBezTo>
                      <a:pt x="396695" y="31208"/>
                      <a:pt x="312867" y="65531"/>
                      <a:pt x="231020" y="105795"/>
                    </a:cubicBezTo>
                    <a:cubicBezTo>
                      <a:pt x="199338" y="118996"/>
                      <a:pt x="165014" y="110415"/>
                      <a:pt x="132012" y="115696"/>
                    </a:cubicBezTo>
                    <a:cubicBezTo>
                      <a:pt x="94388" y="121636"/>
                      <a:pt x="50164" y="122957"/>
                      <a:pt x="11221" y="125597"/>
                    </a:cubicBezTo>
                    <a:cubicBezTo>
                      <a:pt x="11221" y="142758"/>
                      <a:pt x="4620" y="183022"/>
                      <a:pt x="0" y="237146"/>
                    </a:cubicBezTo>
                    <a:cubicBezTo>
                      <a:pt x="205278" y="233186"/>
                      <a:pt x="480522" y="247707"/>
                      <a:pt x="686460" y="243087"/>
                    </a:cubicBezTo>
                    <a:cubicBezTo>
                      <a:pt x="742565" y="241767"/>
                      <a:pt x="821772" y="245727"/>
                      <a:pt x="877877" y="242427"/>
                    </a:cubicBezTo>
                    <a:cubicBezTo>
                      <a:pt x="905599" y="241107"/>
                      <a:pt x="969625" y="206124"/>
                      <a:pt x="976886" y="218665"/>
                    </a:cubicBezTo>
                    <a:cubicBezTo>
                      <a:pt x="976886" y="218665"/>
                      <a:pt x="976886" y="218665"/>
                      <a:pt x="976886" y="218665"/>
                    </a:cubicBezTo>
                    <a:cubicBezTo>
                      <a:pt x="976886" y="218665"/>
                      <a:pt x="976886" y="218665"/>
                      <a:pt x="976886" y="218665"/>
                    </a:cubicBezTo>
                    <a:cubicBezTo>
                      <a:pt x="990747" y="200183"/>
                      <a:pt x="947843" y="161900"/>
                      <a:pt x="937942" y="155299"/>
                    </a:cubicBezTo>
                    <a:close/>
                  </a:path>
                </a:pathLst>
              </a:custGeom>
              <a:solidFill>
                <a:srgbClr val="FEAB7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192" name="Google Shape;192;g2a791f1dcfc_0_0"/>
            <p:cNvGrpSpPr/>
            <p:nvPr/>
          </p:nvGrpSpPr>
          <p:grpSpPr>
            <a:xfrm>
              <a:off x="3624752" y="1705099"/>
              <a:ext cx="3116480" cy="2868962"/>
              <a:chOff x="3624752" y="1705099"/>
              <a:chExt cx="3116480" cy="2868962"/>
            </a:xfrm>
          </p:grpSpPr>
          <p:sp>
            <p:nvSpPr>
              <p:cNvPr id="193" name="Google Shape;193;g2a791f1dcfc_0_0"/>
              <p:cNvSpPr/>
              <p:nvPr/>
            </p:nvSpPr>
            <p:spPr>
              <a:xfrm>
                <a:off x="3624752" y="2274090"/>
                <a:ext cx="3116480" cy="2299971"/>
              </a:xfrm>
              <a:custGeom>
                <a:avLst/>
                <a:gdLst/>
                <a:ahLst/>
                <a:cxnLst/>
                <a:rect l="l" t="t" r="r" b="b"/>
                <a:pathLst>
                  <a:path w="4114165" h="3036265" extrusionOk="0">
                    <a:moveTo>
                      <a:pt x="43590" y="3035606"/>
                    </a:moveTo>
                    <a:cubicBezTo>
                      <a:pt x="11247" y="3035606"/>
                      <a:pt x="-634" y="3027685"/>
                      <a:pt x="26" y="2993362"/>
                    </a:cubicBezTo>
                    <a:cubicBezTo>
                      <a:pt x="2006" y="2889733"/>
                      <a:pt x="686" y="2786764"/>
                      <a:pt x="686" y="2683135"/>
                    </a:cubicBezTo>
                    <a:cubicBezTo>
                      <a:pt x="686" y="2638911"/>
                      <a:pt x="1346" y="2638251"/>
                      <a:pt x="44250" y="2638251"/>
                    </a:cubicBezTo>
                    <a:cubicBezTo>
                      <a:pt x="134678" y="2638251"/>
                      <a:pt x="224446" y="2638251"/>
                      <a:pt x="314874" y="2638251"/>
                    </a:cubicBezTo>
                    <a:cubicBezTo>
                      <a:pt x="328735" y="2638251"/>
                      <a:pt x="343256" y="2640231"/>
                      <a:pt x="357117" y="2633631"/>
                    </a:cubicBezTo>
                    <a:cubicBezTo>
                      <a:pt x="357117" y="2631650"/>
                      <a:pt x="357117" y="2629670"/>
                      <a:pt x="357117" y="2627690"/>
                    </a:cubicBezTo>
                    <a:cubicBezTo>
                      <a:pt x="356457" y="2512840"/>
                      <a:pt x="357117" y="2397330"/>
                      <a:pt x="357117" y="2282480"/>
                    </a:cubicBezTo>
                    <a:cubicBezTo>
                      <a:pt x="357117" y="2280500"/>
                      <a:pt x="357777" y="2060700"/>
                      <a:pt x="357777" y="1953111"/>
                    </a:cubicBezTo>
                    <a:cubicBezTo>
                      <a:pt x="357777" y="1881165"/>
                      <a:pt x="378899" y="1860043"/>
                      <a:pt x="449525" y="1860043"/>
                    </a:cubicBezTo>
                    <a:cubicBezTo>
                      <a:pt x="642262" y="1860043"/>
                      <a:pt x="834339" y="1860043"/>
                      <a:pt x="1027076" y="1860043"/>
                    </a:cubicBezTo>
                    <a:cubicBezTo>
                      <a:pt x="1101663" y="1860043"/>
                      <a:pt x="1122124" y="1880505"/>
                      <a:pt x="1122124" y="1956411"/>
                    </a:cubicBezTo>
                    <a:cubicBezTo>
                      <a:pt x="1122124" y="2168950"/>
                      <a:pt x="1122124" y="2380829"/>
                      <a:pt x="1122124" y="2593367"/>
                    </a:cubicBezTo>
                    <a:cubicBezTo>
                      <a:pt x="1122124" y="2634290"/>
                      <a:pt x="1149187" y="2652112"/>
                      <a:pt x="1188790" y="2636271"/>
                    </a:cubicBezTo>
                    <a:cubicBezTo>
                      <a:pt x="1198691" y="2632310"/>
                      <a:pt x="1201991" y="2625050"/>
                      <a:pt x="1201991" y="2615809"/>
                    </a:cubicBezTo>
                    <a:cubicBezTo>
                      <a:pt x="1201991" y="2603928"/>
                      <a:pt x="1202651" y="2591387"/>
                      <a:pt x="1202651" y="2579506"/>
                    </a:cubicBezTo>
                    <a:cubicBezTo>
                      <a:pt x="1202651" y="2171590"/>
                      <a:pt x="1202651" y="1763674"/>
                      <a:pt x="1202651" y="1355099"/>
                    </a:cubicBezTo>
                    <a:cubicBezTo>
                      <a:pt x="1202651" y="1343878"/>
                      <a:pt x="1202651" y="1333317"/>
                      <a:pt x="1202651" y="1322096"/>
                    </a:cubicBezTo>
                    <a:cubicBezTo>
                      <a:pt x="1203971" y="1268631"/>
                      <a:pt x="1227074" y="1245529"/>
                      <a:pt x="1279878" y="1245529"/>
                    </a:cubicBezTo>
                    <a:cubicBezTo>
                      <a:pt x="1390768" y="1244869"/>
                      <a:pt x="1502318" y="1245529"/>
                      <a:pt x="1613207" y="1245529"/>
                    </a:cubicBezTo>
                    <a:cubicBezTo>
                      <a:pt x="1699015" y="1245529"/>
                      <a:pt x="1784822" y="1245529"/>
                      <a:pt x="1870630" y="1245529"/>
                    </a:cubicBezTo>
                    <a:cubicBezTo>
                      <a:pt x="1947857" y="1245529"/>
                      <a:pt x="1966998" y="1264671"/>
                      <a:pt x="1966998" y="1343878"/>
                    </a:cubicBezTo>
                    <a:cubicBezTo>
                      <a:pt x="1966998" y="1662685"/>
                      <a:pt x="1966998" y="2498979"/>
                      <a:pt x="1966998" y="2597987"/>
                    </a:cubicBezTo>
                    <a:cubicBezTo>
                      <a:pt x="1966998" y="2611189"/>
                      <a:pt x="1961058" y="2629670"/>
                      <a:pt x="1978879" y="2635611"/>
                    </a:cubicBezTo>
                    <a:cubicBezTo>
                      <a:pt x="1997361" y="2641551"/>
                      <a:pt x="2018483" y="2642872"/>
                      <a:pt x="2036964" y="2634951"/>
                    </a:cubicBezTo>
                    <a:cubicBezTo>
                      <a:pt x="2052146" y="2628350"/>
                      <a:pt x="2046205" y="2611849"/>
                      <a:pt x="2046205" y="2599307"/>
                    </a:cubicBezTo>
                    <a:cubicBezTo>
                      <a:pt x="2046865" y="2454095"/>
                      <a:pt x="2046205" y="1275232"/>
                      <a:pt x="2046205" y="830353"/>
                    </a:cubicBezTo>
                    <a:cubicBezTo>
                      <a:pt x="2046205" y="820452"/>
                      <a:pt x="2046205" y="810551"/>
                      <a:pt x="2046205" y="800650"/>
                    </a:cubicBezTo>
                    <a:cubicBezTo>
                      <a:pt x="2048185" y="754446"/>
                      <a:pt x="2072607" y="727384"/>
                      <a:pt x="2118152" y="727384"/>
                    </a:cubicBezTo>
                    <a:cubicBezTo>
                      <a:pt x="2324750" y="726724"/>
                      <a:pt x="2532008" y="726724"/>
                      <a:pt x="2738605" y="727384"/>
                    </a:cubicBezTo>
                    <a:cubicBezTo>
                      <a:pt x="2782830" y="727384"/>
                      <a:pt x="2808572" y="756426"/>
                      <a:pt x="2809892" y="801970"/>
                    </a:cubicBezTo>
                    <a:cubicBezTo>
                      <a:pt x="2811212" y="848174"/>
                      <a:pt x="2810552" y="2042879"/>
                      <a:pt x="2810552" y="2594027"/>
                    </a:cubicBezTo>
                    <a:cubicBezTo>
                      <a:pt x="2810552" y="2638251"/>
                      <a:pt x="2813192" y="2638251"/>
                      <a:pt x="2857416" y="2639571"/>
                    </a:cubicBezTo>
                    <a:cubicBezTo>
                      <a:pt x="2897019" y="2640891"/>
                      <a:pt x="2891079" y="2614489"/>
                      <a:pt x="2891079" y="2590727"/>
                    </a:cubicBezTo>
                    <a:cubicBezTo>
                      <a:pt x="2891079" y="1768295"/>
                      <a:pt x="2891079" y="945203"/>
                      <a:pt x="2891079" y="122771"/>
                    </a:cubicBezTo>
                    <a:cubicBezTo>
                      <a:pt x="2891079" y="9241"/>
                      <a:pt x="2900320" y="0"/>
                      <a:pt x="3012529" y="0"/>
                    </a:cubicBezTo>
                    <a:cubicBezTo>
                      <a:pt x="3196026" y="0"/>
                      <a:pt x="3380182" y="0"/>
                      <a:pt x="3563678" y="0"/>
                    </a:cubicBezTo>
                    <a:cubicBezTo>
                      <a:pt x="3631664" y="0"/>
                      <a:pt x="3652785" y="21122"/>
                      <a:pt x="3653446" y="87788"/>
                    </a:cubicBezTo>
                    <a:cubicBezTo>
                      <a:pt x="3654106" y="264023"/>
                      <a:pt x="3651466" y="2399310"/>
                      <a:pt x="3650806" y="2594687"/>
                    </a:cubicBezTo>
                    <a:cubicBezTo>
                      <a:pt x="3650806" y="2638911"/>
                      <a:pt x="3650806" y="2638911"/>
                      <a:pt x="3695029" y="2638911"/>
                    </a:cubicBezTo>
                    <a:cubicBezTo>
                      <a:pt x="3820440" y="2638911"/>
                      <a:pt x="3945851" y="2638911"/>
                      <a:pt x="4071262" y="2638911"/>
                    </a:cubicBezTo>
                    <a:cubicBezTo>
                      <a:pt x="4112186" y="2638911"/>
                      <a:pt x="4114166" y="2640891"/>
                      <a:pt x="4114166" y="2681815"/>
                    </a:cubicBezTo>
                    <a:cubicBezTo>
                      <a:pt x="4114166" y="2785444"/>
                      <a:pt x="4114166" y="2888413"/>
                      <a:pt x="4114166" y="2992042"/>
                    </a:cubicBezTo>
                    <a:cubicBezTo>
                      <a:pt x="4114166" y="3034946"/>
                      <a:pt x="4113506" y="3036266"/>
                      <a:pt x="4069283" y="3036266"/>
                    </a:cubicBezTo>
                    <a:cubicBezTo>
                      <a:pt x="3504933" y="3034946"/>
                      <a:pt x="196723" y="3034286"/>
                      <a:pt x="43590" y="303560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g2a791f1dcfc_0_0"/>
              <p:cNvSpPr/>
              <p:nvPr/>
            </p:nvSpPr>
            <p:spPr>
              <a:xfrm>
                <a:off x="3933419" y="1705099"/>
                <a:ext cx="2249212" cy="1693513"/>
              </a:xfrm>
              <a:custGeom>
                <a:avLst/>
                <a:gdLst/>
                <a:ahLst/>
                <a:cxnLst/>
                <a:rect l="l" t="t" r="r" b="b"/>
                <a:pathLst>
                  <a:path w="2969257" h="2235661" extrusionOk="0">
                    <a:moveTo>
                      <a:pt x="1064151" y="935232"/>
                    </a:moveTo>
                    <a:cubicBezTo>
                      <a:pt x="1105074" y="944473"/>
                      <a:pt x="1572395" y="1052722"/>
                      <a:pt x="1755891" y="1096946"/>
                    </a:cubicBezTo>
                    <a:cubicBezTo>
                      <a:pt x="1783614" y="1103547"/>
                      <a:pt x="1803415" y="1098266"/>
                      <a:pt x="1823878" y="1078465"/>
                    </a:cubicBezTo>
                    <a:cubicBezTo>
                      <a:pt x="2011334" y="894308"/>
                      <a:pt x="2564462" y="355701"/>
                      <a:pt x="2653570" y="270554"/>
                    </a:cubicBezTo>
                    <a:cubicBezTo>
                      <a:pt x="2670731" y="254052"/>
                      <a:pt x="2670731" y="243491"/>
                      <a:pt x="2654230" y="228310"/>
                    </a:cubicBezTo>
                    <a:cubicBezTo>
                      <a:pt x="2628488" y="204548"/>
                      <a:pt x="2604725" y="178806"/>
                      <a:pt x="2578984" y="154384"/>
                    </a:cubicBezTo>
                    <a:cubicBezTo>
                      <a:pt x="2561162" y="137222"/>
                      <a:pt x="2559842" y="126661"/>
                      <a:pt x="2586244" y="118741"/>
                    </a:cubicBezTo>
                    <a:cubicBezTo>
                      <a:pt x="2703734" y="81117"/>
                      <a:pt x="2820565" y="42834"/>
                      <a:pt x="2938055" y="5211"/>
                    </a:cubicBezTo>
                    <a:cubicBezTo>
                      <a:pt x="2947296" y="2570"/>
                      <a:pt x="2957196" y="-4690"/>
                      <a:pt x="2965778" y="4551"/>
                    </a:cubicBezTo>
                    <a:cubicBezTo>
                      <a:pt x="2973038" y="11811"/>
                      <a:pt x="2967097" y="21712"/>
                      <a:pt x="2964457" y="29633"/>
                    </a:cubicBezTo>
                    <a:cubicBezTo>
                      <a:pt x="2928814" y="147783"/>
                      <a:pt x="2893171" y="265273"/>
                      <a:pt x="2857528" y="383424"/>
                    </a:cubicBezTo>
                    <a:cubicBezTo>
                      <a:pt x="2847627" y="416427"/>
                      <a:pt x="2843007" y="417087"/>
                      <a:pt x="2817924" y="392665"/>
                    </a:cubicBezTo>
                    <a:cubicBezTo>
                      <a:pt x="2798783" y="374183"/>
                      <a:pt x="2778981" y="357021"/>
                      <a:pt x="2761820" y="336560"/>
                    </a:cubicBezTo>
                    <a:cubicBezTo>
                      <a:pt x="2743998" y="315438"/>
                      <a:pt x="2732117" y="318738"/>
                      <a:pt x="2714956" y="337220"/>
                    </a:cubicBezTo>
                    <a:cubicBezTo>
                      <a:pt x="2576343" y="481772"/>
                      <a:pt x="2004073" y="1073184"/>
                      <a:pt x="1858200" y="1225657"/>
                    </a:cubicBezTo>
                    <a:cubicBezTo>
                      <a:pt x="1840379" y="1244139"/>
                      <a:pt x="1824537" y="1248099"/>
                      <a:pt x="1800115" y="1242159"/>
                    </a:cubicBezTo>
                    <a:cubicBezTo>
                      <a:pt x="1577676" y="1184734"/>
                      <a:pt x="1354576" y="1128629"/>
                      <a:pt x="1132137" y="1070544"/>
                    </a:cubicBezTo>
                    <a:cubicBezTo>
                      <a:pt x="1102434" y="1062623"/>
                      <a:pt x="1083953" y="1067904"/>
                      <a:pt x="1064151" y="1091666"/>
                    </a:cubicBezTo>
                    <a:cubicBezTo>
                      <a:pt x="922238" y="1260641"/>
                      <a:pt x="288583" y="2014426"/>
                      <a:pt x="114988" y="2222345"/>
                    </a:cubicBezTo>
                    <a:cubicBezTo>
                      <a:pt x="100466" y="2239506"/>
                      <a:pt x="89906" y="2239506"/>
                      <a:pt x="74724" y="2225645"/>
                    </a:cubicBezTo>
                    <a:cubicBezTo>
                      <a:pt x="55583" y="2209143"/>
                      <a:pt x="36441" y="2191982"/>
                      <a:pt x="15979" y="2178121"/>
                    </a:cubicBezTo>
                    <a:cubicBezTo>
                      <a:pt x="-4483" y="2163600"/>
                      <a:pt x="-4483" y="2150398"/>
                      <a:pt x="11359" y="2132577"/>
                    </a:cubicBezTo>
                    <a:cubicBezTo>
                      <a:pt x="81985" y="2051390"/>
                      <a:pt x="924879" y="1070544"/>
                      <a:pt x="1024547" y="954374"/>
                    </a:cubicBezTo>
                    <a:cubicBezTo>
                      <a:pt x="1032468" y="944473"/>
                      <a:pt x="1039729" y="932592"/>
                      <a:pt x="1064151" y="93523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sp>
        <p:nvSpPr>
          <p:cNvPr id="195" name="Google Shape;195;g2a791f1dcfc_0_0"/>
          <p:cNvSpPr txBox="1"/>
          <p:nvPr/>
        </p:nvSpPr>
        <p:spPr>
          <a:xfrm>
            <a:off x="477200" y="1123825"/>
            <a:ext cx="2947800" cy="60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b="1">
                <a:solidFill>
                  <a:srgbClr val="3F3F3F"/>
                </a:solidFill>
              </a:rPr>
              <a:t>Company Profile</a:t>
            </a:r>
            <a:endParaRPr sz="2200" b="1">
              <a:solidFill>
                <a:srgbClr val="3F3F3F"/>
              </a:solidFill>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48fecc4ce3_0_0"/>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US" sz="3600"/>
              <a:t>Literature Study, Data Source &amp; Variable</a:t>
            </a:r>
            <a:endParaRPr sz="3600"/>
          </a:p>
        </p:txBody>
      </p:sp>
      <p:sp>
        <p:nvSpPr>
          <p:cNvPr id="201" name="Google Shape;201;g248fecc4ce3_0_0"/>
          <p:cNvSpPr/>
          <p:nvPr/>
        </p:nvSpPr>
        <p:spPr>
          <a:xfrm>
            <a:off x="5291539" y="3629443"/>
            <a:ext cx="371486" cy="371050"/>
          </a:xfrm>
          <a:custGeom>
            <a:avLst/>
            <a:gdLst/>
            <a:ahLst/>
            <a:cxnLst/>
            <a:rect l="l" t="t" r="r" b="b"/>
            <a:pathLst>
              <a:path w="3910377" h="3905794" extrusionOk="0">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g248fecc4ce3_0_0"/>
          <p:cNvSpPr/>
          <p:nvPr/>
        </p:nvSpPr>
        <p:spPr>
          <a:xfrm>
            <a:off x="4944422" y="2863287"/>
            <a:ext cx="314675" cy="374992"/>
          </a:xfrm>
          <a:custGeom>
            <a:avLst/>
            <a:gdLst/>
            <a:ahLst/>
            <a:cxnLst/>
            <a:rect l="l" t="t" r="r" b="b"/>
            <a:pathLst>
              <a:path w="3312367" h="3947283" extrusionOk="0">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03" name="Google Shape;203;g248fecc4ce3_0_0"/>
          <p:cNvGrpSpPr/>
          <p:nvPr/>
        </p:nvGrpSpPr>
        <p:grpSpPr>
          <a:xfrm>
            <a:off x="4551162" y="2076654"/>
            <a:ext cx="7693241" cy="615454"/>
            <a:chOff x="6756389" y="4702661"/>
            <a:chExt cx="4814294" cy="615454"/>
          </a:xfrm>
        </p:grpSpPr>
        <p:sp>
          <p:nvSpPr>
            <p:cNvPr id="204" name="Google Shape;204;g248fecc4ce3_0_0"/>
            <p:cNvSpPr txBox="1"/>
            <p:nvPr/>
          </p:nvSpPr>
          <p:spPr>
            <a:xfrm>
              <a:off x="6756389" y="4702661"/>
              <a:ext cx="4724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F3F3F"/>
                  </a:solidFill>
                </a:rPr>
                <a:t>List of Important Variables</a:t>
              </a:r>
              <a:endParaRPr sz="1600" b="1">
                <a:solidFill>
                  <a:srgbClr val="C00000"/>
                </a:solidFill>
                <a:latin typeface="Arial"/>
                <a:ea typeface="Arial"/>
                <a:cs typeface="Arial"/>
                <a:sym typeface="Arial"/>
              </a:endParaRPr>
            </a:p>
          </p:txBody>
        </p:sp>
        <p:sp>
          <p:nvSpPr>
            <p:cNvPr id="205" name="Google Shape;205;g248fecc4ce3_0_0"/>
            <p:cNvSpPr txBox="1"/>
            <p:nvPr/>
          </p:nvSpPr>
          <p:spPr>
            <a:xfrm>
              <a:off x="6846283" y="5041215"/>
              <a:ext cx="4724400" cy="276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rgbClr val="3F3F3F"/>
                </a:solidFill>
              </a:endParaRPr>
            </a:p>
          </p:txBody>
        </p:sp>
      </p:grpSp>
      <p:grpSp>
        <p:nvGrpSpPr>
          <p:cNvPr id="206" name="Google Shape;206;g248fecc4ce3_0_0"/>
          <p:cNvGrpSpPr/>
          <p:nvPr/>
        </p:nvGrpSpPr>
        <p:grpSpPr>
          <a:xfrm>
            <a:off x="88281" y="1329035"/>
            <a:ext cx="4082357" cy="5233299"/>
            <a:chOff x="6295421" y="5184261"/>
            <a:chExt cx="5132457" cy="1516195"/>
          </a:xfrm>
        </p:grpSpPr>
        <p:sp>
          <p:nvSpPr>
            <p:cNvPr id="207" name="Google Shape;207;g248fecc4ce3_0_0"/>
            <p:cNvSpPr txBox="1"/>
            <p:nvPr/>
          </p:nvSpPr>
          <p:spPr>
            <a:xfrm>
              <a:off x="6295421" y="5184261"/>
              <a:ext cx="4724400" cy="981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600" b="1">
                  <a:solidFill>
                    <a:srgbClr val="3F3F3F"/>
                  </a:solidFill>
                </a:rPr>
                <a:t>Literature Study</a:t>
              </a:r>
              <a:endParaRPr sz="1600" b="1">
                <a:solidFill>
                  <a:srgbClr val="C00000"/>
                </a:solidFill>
                <a:latin typeface="Arial"/>
                <a:ea typeface="Arial"/>
                <a:cs typeface="Arial"/>
                <a:sym typeface="Arial"/>
              </a:endParaRPr>
            </a:p>
          </p:txBody>
        </p:sp>
        <p:sp>
          <p:nvSpPr>
            <p:cNvPr id="208" name="Google Shape;208;g248fecc4ce3_0_0"/>
            <p:cNvSpPr txBox="1"/>
            <p:nvPr/>
          </p:nvSpPr>
          <p:spPr>
            <a:xfrm>
              <a:off x="6703478" y="5282356"/>
              <a:ext cx="4724400" cy="1418100"/>
            </a:xfrm>
            <a:prstGeom prst="rect">
              <a:avLst/>
            </a:prstGeom>
            <a:noFill/>
            <a:ln>
              <a:noFill/>
            </a:ln>
          </p:spPr>
          <p:txBody>
            <a:bodyPr spcFirstLastPara="1" wrap="square" lIns="91425" tIns="45700" rIns="91425" bIns="45700" anchor="t" anchorCtr="0">
              <a:spAutoFit/>
            </a:bodyPr>
            <a:lstStyle/>
            <a:p>
              <a:pPr marL="457200" marR="0" lvl="0" indent="0" algn="r" rtl="0">
                <a:spcBef>
                  <a:spcPts val="0"/>
                </a:spcBef>
                <a:spcAft>
                  <a:spcPts val="0"/>
                </a:spcAft>
                <a:buNone/>
              </a:pPr>
              <a:r>
                <a:rPr lang="en-US" sz="1300">
                  <a:solidFill>
                    <a:srgbClr val="3F3F3F"/>
                  </a:solidFill>
                </a:rPr>
                <a:t>"The Success of Lufthansa in Adding Value to Its Business through the Shift from a Selling Dominant to a Service Dominant Mindset Using Big Data."</a:t>
              </a:r>
              <a:endParaRPr sz="1300">
                <a:solidFill>
                  <a:srgbClr val="3F3F3F"/>
                </a:solidFill>
              </a:endParaRPr>
            </a:p>
            <a:p>
              <a:pPr marL="457200" marR="0" lvl="0" indent="0" algn="r" rtl="0">
                <a:spcBef>
                  <a:spcPts val="0"/>
                </a:spcBef>
                <a:spcAft>
                  <a:spcPts val="0"/>
                </a:spcAft>
                <a:buNone/>
              </a:pPr>
              <a:endParaRPr sz="1300">
                <a:solidFill>
                  <a:srgbClr val="3F3F3F"/>
                </a:solidFill>
              </a:endParaRPr>
            </a:p>
            <a:p>
              <a:pPr marL="457200" marR="0" lvl="0" indent="0" algn="r" rtl="0">
                <a:spcBef>
                  <a:spcPts val="0"/>
                </a:spcBef>
                <a:spcAft>
                  <a:spcPts val="0"/>
                </a:spcAft>
                <a:buNone/>
              </a:pPr>
              <a:r>
                <a:rPr lang="en-US" sz="1300">
                  <a:solidFill>
                    <a:srgbClr val="3F3F3F"/>
                  </a:solidFill>
                </a:rPr>
                <a:t>“Big data is being mined to discover innovative service provision and operational optimizations that were not possible before.”</a:t>
              </a:r>
              <a:endParaRPr sz="1300">
                <a:solidFill>
                  <a:srgbClr val="3F3F3F"/>
                </a:solidFill>
              </a:endParaRPr>
            </a:p>
            <a:p>
              <a:pPr marL="457200" marR="0" lvl="0" indent="0" algn="r" rtl="0">
                <a:spcBef>
                  <a:spcPts val="0"/>
                </a:spcBef>
                <a:spcAft>
                  <a:spcPts val="0"/>
                </a:spcAft>
                <a:buNone/>
              </a:pPr>
              <a:r>
                <a:rPr lang="en-US" sz="1300">
                  <a:solidFill>
                    <a:srgbClr val="3F3F3F"/>
                  </a:solidFill>
                </a:rPr>
                <a:t>(Chen, 2016)</a:t>
              </a:r>
              <a:endParaRPr sz="1300">
                <a:solidFill>
                  <a:srgbClr val="3F3F3F"/>
                </a:solidFill>
              </a:endParaRPr>
            </a:p>
            <a:p>
              <a:pPr marL="457200" marR="0" lvl="0" indent="0" algn="r" rtl="0">
                <a:spcBef>
                  <a:spcPts val="0"/>
                </a:spcBef>
                <a:spcAft>
                  <a:spcPts val="0"/>
                </a:spcAft>
                <a:buNone/>
              </a:pPr>
              <a:endParaRPr sz="1300">
                <a:solidFill>
                  <a:srgbClr val="3F3F3F"/>
                </a:solidFill>
              </a:endParaRPr>
            </a:p>
            <a:p>
              <a:pPr marL="457200" marR="0" lvl="0" indent="0" algn="r" rtl="0">
                <a:spcBef>
                  <a:spcPts val="0"/>
                </a:spcBef>
                <a:spcAft>
                  <a:spcPts val="0"/>
                </a:spcAft>
                <a:buNone/>
              </a:pPr>
              <a:r>
                <a:rPr lang="en-US" sz="1300">
                  <a:solidFill>
                    <a:srgbClr val="3F3F3F"/>
                  </a:solidFill>
                </a:rPr>
                <a:t>“We observe a negative and statistically significant stock price reaction to the announcement of COVID-19</a:t>
              </a:r>
              <a:endParaRPr sz="1300">
                <a:solidFill>
                  <a:srgbClr val="3F3F3F"/>
                </a:solidFill>
              </a:endParaRPr>
            </a:p>
            <a:p>
              <a:pPr marL="457200" marR="0" lvl="0" indent="0" algn="r" rtl="0">
                <a:spcBef>
                  <a:spcPts val="0"/>
                </a:spcBef>
                <a:spcAft>
                  <a:spcPts val="0"/>
                </a:spcAft>
                <a:buNone/>
              </a:pPr>
              <a:r>
                <a:rPr lang="en-US" sz="1300">
                  <a:solidFill>
                    <a:srgbClr val="3F3F3F"/>
                  </a:solidFill>
                </a:rPr>
                <a:t>as a global pandemic to the airline industry in US”</a:t>
              </a:r>
              <a:endParaRPr sz="1300">
                <a:solidFill>
                  <a:srgbClr val="3F3F3F"/>
                </a:solidFill>
              </a:endParaRPr>
            </a:p>
            <a:p>
              <a:pPr marL="457200" marR="0" lvl="0" indent="0" algn="r" rtl="0">
                <a:spcBef>
                  <a:spcPts val="0"/>
                </a:spcBef>
                <a:spcAft>
                  <a:spcPts val="0"/>
                </a:spcAft>
                <a:buNone/>
              </a:pPr>
              <a:r>
                <a:rPr lang="en-US" sz="1300">
                  <a:solidFill>
                    <a:srgbClr val="3F3F3F"/>
                  </a:solidFill>
                </a:rPr>
                <a:t>(Martins, 2022)</a:t>
              </a:r>
              <a:endParaRPr sz="1300">
                <a:solidFill>
                  <a:srgbClr val="3F3F3F"/>
                </a:solidFill>
              </a:endParaRPr>
            </a:p>
            <a:p>
              <a:pPr marL="457200" marR="0" lvl="0" indent="0" algn="r" rtl="0">
                <a:spcBef>
                  <a:spcPts val="0"/>
                </a:spcBef>
                <a:spcAft>
                  <a:spcPts val="0"/>
                </a:spcAft>
                <a:buNone/>
              </a:pPr>
              <a:endParaRPr sz="1300">
                <a:solidFill>
                  <a:srgbClr val="3F3F3F"/>
                </a:solidFill>
              </a:endParaRPr>
            </a:p>
            <a:p>
              <a:pPr marL="457200" marR="0" lvl="0" indent="0" algn="r" rtl="0">
                <a:spcBef>
                  <a:spcPts val="0"/>
                </a:spcBef>
                <a:spcAft>
                  <a:spcPts val="0"/>
                </a:spcAft>
                <a:buNone/>
              </a:pPr>
              <a:r>
                <a:rPr lang="en-US" sz="1300">
                  <a:solidFill>
                    <a:srgbClr val="3F3F3F"/>
                  </a:solidFill>
                </a:rPr>
                <a:t>“The optimal weights for gold were substantially higher than those of other assets, reaching a peak during the pandemic, implying that investors consider gold a flight-to-safety asset”</a:t>
              </a:r>
              <a:endParaRPr sz="1300">
                <a:solidFill>
                  <a:srgbClr val="3F3F3F"/>
                </a:solidFill>
              </a:endParaRPr>
            </a:p>
            <a:p>
              <a:pPr marL="457200" marR="0" lvl="0" indent="0" algn="r" rtl="0">
                <a:spcBef>
                  <a:spcPts val="0"/>
                </a:spcBef>
                <a:spcAft>
                  <a:spcPts val="0"/>
                </a:spcAft>
                <a:buNone/>
              </a:pPr>
              <a:r>
                <a:rPr lang="en-US" sz="1300">
                  <a:solidFill>
                    <a:srgbClr val="3F3F3F"/>
                  </a:solidFill>
                </a:rPr>
                <a:t>(Nassar, 2023)</a:t>
              </a:r>
              <a:endParaRPr sz="1300">
                <a:solidFill>
                  <a:srgbClr val="3F3F3F"/>
                </a:solidFill>
              </a:endParaRPr>
            </a:p>
          </p:txBody>
        </p:sp>
      </p:grpSp>
      <p:grpSp>
        <p:nvGrpSpPr>
          <p:cNvPr id="209" name="Google Shape;209;g248fecc4ce3_0_0"/>
          <p:cNvGrpSpPr/>
          <p:nvPr/>
        </p:nvGrpSpPr>
        <p:grpSpPr>
          <a:xfrm>
            <a:off x="4551146" y="1276406"/>
            <a:ext cx="7073100" cy="800244"/>
            <a:chOff x="6084270" y="5184261"/>
            <a:chExt cx="7073100" cy="800244"/>
          </a:xfrm>
        </p:grpSpPr>
        <p:sp>
          <p:nvSpPr>
            <p:cNvPr id="210" name="Google Shape;210;g248fecc4ce3_0_0"/>
            <p:cNvSpPr txBox="1"/>
            <p:nvPr/>
          </p:nvSpPr>
          <p:spPr>
            <a:xfrm>
              <a:off x="6084283" y="5184261"/>
              <a:ext cx="47244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F3F3F"/>
                  </a:solidFill>
                </a:rPr>
                <a:t>Data Source</a:t>
              </a:r>
              <a:endParaRPr sz="1600" b="1">
                <a:solidFill>
                  <a:srgbClr val="C00000"/>
                </a:solidFill>
                <a:latin typeface="Arial"/>
                <a:ea typeface="Arial"/>
                <a:cs typeface="Arial"/>
                <a:sym typeface="Arial"/>
              </a:endParaRPr>
            </a:p>
          </p:txBody>
        </p:sp>
        <p:sp>
          <p:nvSpPr>
            <p:cNvPr id="211" name="Google Shape;211;g248fecc4ce3_0_0"/>
            <p:cNvSpPr txBox="1"/>
            <p:nvPr/>
          </p:nvSpPr>
          <p:spPr>
            <a:xfrm>
              <a:off x="6084270" y="5522805"/>
              <a:ext cx="70731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3F3F3F"/>
                  </a:solidFill>
                </a:rPr>
                <a:t>Data were sourced from PT Angkasa Pura I Airport Collaborative Decision Making System (SIOPSKOM X-CDM), Yahoo Finance, and Google Mobility Data</a:t>
              </a:r>
              <a:endParaRPr/>
            </a:p>
          </p:txBody>
        </p:sp>
      </p:grpSp>
      <p:sp>
        <p:nvSpPr>
          <p:cNvPr id="212" name="Google Shape;212;g248fecc4ce3_0_0"/>
          <p:cNvSpPr/>
          <p:nvPr/>
        </p:nvSpPr>
        <p:spPr>
          <a:xfrm>
            <a:off x="323514" y="2159461"/>
            <a:ext cx="499468" cy="512108"/>
          </a:xfrm>
          <a:custGeom>
            <a:avLst/>
            <a:gdLst/>
            <a:ahLst/>
            <a:cxnLst/>
            <a:rect l="l" t="t" r="r" b="b"/>
            <a:pathLst>
              <a:path w="2296406" h="2354521" extrusionOk="0">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13" name="Google Shape;213;g248fecc4ce3_0_0"/>
          <p:cNvSpPr/>
          <p:nvPr/>
        </p:nvSpPr>
        <p:spPr>
          <a:xfrm rot="10800000">
            <a:off x="414160" y="4072131"/>
            <a:ext cx="318179" cy="517518"/>
          </a:xfrm>
          <a:custGeom>
            <a:avLst/>
            <a:gdLst/>
            <a:ahLst/>
            <a:cxnLst/>
            <a:rect l="l" t="t" r="r" b="b"/>
            <a:pathLst>
              <a:path w="3636337" h="7138182" extrusionOk="0">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dk1"/>
              </a:solidFill>
              <a:latin typeface="Arial"/>
              <a:ea typeface="Arial"/>
              <a:cs typeface="Arial"/>
              <a:sym typeface="Arial"/>
            </a:endParaRPr>
          </a:p>
        </p:txBody>
      </p:sp>
      <p:sp>
        <p:nvSpPr>
          <p:cNvPr id="214" name="Google Shape;214;g248fecc4ce3_0_0"/>
          <p:cNvSpPr/>
          <p:nvPr/>
        </p:nvSpPr>
        <p:spPr>
          <a:xfrm>
            <a:off x="4370575" y="3579924"/>
            <a:ext cx="502200" cy="470103"/>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15" name="Google Shape;215;g248fecc4ce3_0_0"/>
          <p:cNvSpPr/>
          <p:nvPr/>
        </p:nvSpPr>
        <p:spPr>
          <a:xfrm>
            <a:off x="326198" y="5272047"/>
            <a:ext cx="494100" cy="416424"/>
          </a:xfrm>
          <a:custGeom>
            <a:avLst/>
            <a:gdLst/>
            <a:ahLst/>
            <a:cxnLst/>
            <a:rect l="l" t="t" r="r" b="b"/>
            <a:pathLst>
              <a:path w="3240000" h="2730652" extrusionOk="0">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216" name="Google Shape;216;g248fecc4ce3_0_0"/>
          <p:cNvPicPr preferRelativeResize="0"/>
          <p:nvPr/>
        </p:nvPicPr>
        <p:blipFill>
          <a:blip r:embed="rId3">
            <a:alphaModFix/>
          </a:blip>
          <a:stretch>
            <a:fillRect/>
          </a:stretch>
        </p:blipFill>
        <p:spPr>
          <a:xfrm>
            <a:off x="4490050" y="5653050"/>
            <a:ext cx="7549551" cy="1135825"/>
          </a:xfrm>
          <a:prstGeom prst="rect">
            <a:avLst/>
          </a:prstGeom>
          <a:noFill/>
          <a:ln>
            <a:noFill/>
          </a:ln>
        </p:spPr>
      </p:pic>
      <p:graphicFrame>
        <p:nvGraphicFramePr>
          <p:cNvPr id="217" name="Google Shape;217;g248fecc4ce3_0_0"/>
          <p:cNvGraphicFramePr/>
          <p:nvPr/>
        </p:nvGraphicFramePr>
        <p:xfrm>
          <a:off x="4649500" y="2356250"/>
          <a:ext cx="7247150" cy="3169680"/>
        </p:xfrm>
        <a:graphic>
          <a:graphicData uri="http://schemas.openxmlformats.org/drawingml/2006/table">
            <a:tbl>
              <a:tblPr>
                <a:noFill/>
                <a:tableStyleId>{A8CB4229-05AE-4047-86D0-D88F7FF7366A}</a:tableStyleId>
              </a:tblPr>
              <a:tblGrid>
                <a:gridCol w="2415725">
                  <a:extLst>
                    <a:ext uri="{9D8B030D-6E8A-4147-A177-3AD203B41FA5}">
                      <a16:colId xmlns:a16="http://schemas.microsoft.com/office/drawing/2014/main" val="20000"/>
                    </a:ext>
                  </a:extLst>
                </a:gridCol>
                <a:gridCol w="3355050">
                  <a:extLst>
                    <a:ext uri="{9D8B030D-6E8A-4147-A177-3AD203B41FA5}">
                      <a16:colId xmlns:a16="http://schemas.microsoft.com/office/drawing/2014/main" val="20001"/>
                    </a:ext>
                  </a:extLst>
                </a:gridCol>
                <a:gridCol w="1476375">
                  <a:extLst>
                    <a:ext uri="{9D8B030D-6E8A-4147-A177-3AD203B41FA5}">
                      <a16:colId xmlns:a16="http://schemas.microsoft.com/office/drawing/2014/main" val="20002"/>
                    </a:ext>
                  </a:extLst>
                </a:gridCol>
              </a:tblGrid>
              <a:tr h="358525">
                <a:tc>
                  <a:txBody>
                    <a:bodyPr/>
                    <a:lstStyle/>
                    <a:p>
                      <a:pPr marL="0" lvl="0" indent="0" algn="l" rtl="0">
                        <a:spcBef>
                          <a:spcPts val="0"/>
                        </a:spcBef>
                        <a:spcAft>
                          <a:spcPts val="0"/>
                        </a:spcAft>
                        <a:buNone/>
                      </a:pPr>
                      <a:r>
                        <a:rPr lang="en-US" b="1"/>
                        <a:t>Variable</a:t>
                      </a:r>
                      <a:endParaRPr b="1"/>
                    </a:p>
                  </a:txBody>
                  <a:tcPr marL="91425" marR="91425" marT="91425" marB="91425"/>
                </a:tc>
                <a:tc>
                  <a:txBody>
                    <a:bodyPr/>
                    <a:lstStyle/>
                    <a:p>
                      <a:pPr marL="0" lvl="0" indent="0" algn="l" rtl="0">
                        <a:spcBef>
                          <a:spcPts val="0"/>
                        </a:spcBef>
                        <a:spcAft>
                          <a:spcPts val="0"/>
                        </a:spcAft>
                        <a:buNone/>
                      </a:pPr>
                      <a:r>
                        <a:rPr lang="en-US" b="1"/>
                        <a:t>Description</a:t>
                      </a:r>
                      <a:endParaRPr b="1"/>
                    </a:p>
                  </a:txBody>
                  <a:tcPr marL="91425" marR="91425" marT="91425" marB="91425"/>
                </a:tc>
                <a:tc>
                  <a:txBody>
                    <a:bodyPr/>
                    <a:lstStyle/>
                    <a:p>
                      <a:pPr marL="0" lvl="0" indent="0" algn="l" rtl="0">
                        <a:spcBef>
                          <a:spcPts val="0"/>
                        </a:spcBef>
                        <a:spcAft>
                          <a:spcPts val="0"/>
                        </a:spcAft>
                        <a:buNone/>
                      </a:pPr>
                      <a:r>
                        <a:rPr lang="en-US" b="1"/>
                        <a:t>Data Type</a:t>
                      </a:r>
                      <a:endParaRPr b="1"/>
                    </a:p>
                  </a:txBody>
                  <a:tcPr marL="91425" marR="91425" marT="91425" marB="91425"/>
                </a:tc>
                <a:extLst>
                  <a:ext uri="{0D108BD9-81ED-4DB2-BD59-A6C34878D82A}">
                    <a16:rowId xmlns:a16="http://schemas.microsoft.com/office/drawing/2014/main" val="10000"/>
                  </a:ext>
                </a:extLst>
              </a:tr>
              <a:tr h="358525">
                <a:tc>
                  <a:txBody>
                    <a:bodyPr/>
                    <a:lstStyle/>
                    <a:p>
                      <a:pPr marL="0" lvl="0" indent="0" algn="l" rtl="0">
                        <a:spcBef>
                          <a:spcPts val="0"/>
                        </a:spcBef>
                        <a:spcAft>
                          <a:spcPts val="0"/>
                        </a:spcAft>
                        <a:buNone/>
                      </a:pPr>
                      <a:r>
                        <a:rPr lang="en-US"/>
                        <a:t> Activity Period</a:t>
                      </a:r>
                      <a:endParaRPr/>
                    </a:p>
                  </a:txBody>
                  <a:tcPr marL="91425" marR="91425" marT="91425" marB="91425"/>
                </a:tc>
                <a:tc>
                  <a:txBody>
                    <a:bodyPr/>
                    <a:lstStyle/>
                    <a:p>
                      <a:pPr marL="0" lvl="0" indent="0" algn="l" rtl="0">
                        <a:spcBef>
                          <a:spcPts val="0"/>
                        </a:spcBef>
                        <a:spcAft>
                          <a:spcPts val="0"/>
                        </a:spcAft>
                        <a:buNone/>
                      </a:pPr>
                      <a:r>
                        <a:rPr lang="en-US"/>
                        <a:t>Date of Flight</a:t>
                      </a:r>
                      <a:endParaRPr/>
                    </a:p>
                  </a:txBody>
                  <a:tcPr marL="91425" marR="91425" marT="91425" marB="91425"/>
                </a:tc>
                <a:tc>
                  <a:txBody>
                    <a:bodyPr/>
                    <a:lstStyle/>
                    <a:p>
                      <a:pPr marL="0" lvl="0" indent="0" algn="l" rtl="0">
                        <a:spcBef>
                          <a:spcPts val="0"/>
                        </a:spcBef>
                        <a:spcAft>
                          <a:spcPts val="0"/>
                        </a:spcAft>
                        <a:buNone/>
                      </a:pPr>
                      <a:r>
                        <a:rPr lang="en-US"/>
                        <a:t>DateTime</a:t>
                      </a:r>
                      <a:endParaRPr/>
                    </a:p>
                  </a:txBody>
                  <a:tcPr marL="91425" marR="91425" marT="91425" marB="91425"/>
                </a:tc>
                <a:extLst>
                  <a:ext uri="{0D108BD9-81ED-4DB2-BD59-A6C34878D82A}">
                    <a16:rowId xmlns:a16="http://schemas.microsoft.com/office/drawing/2014/main" val="10001"/>
                  </a:ext>
                </a:extLst>
              </a:tr>
              <a:tr h="358525">
                <a:tc>
                  <a:txBody>
                    <a:bodyPr/>
                    <a:lstStyle/>
                    <a:p>
                      <a:pPr marL="0" lvl="0" indent="0" algn="l" rtl="0">
                        <a:spcBef>
                          <a:spcPts val="0"/>
                        </a:spcBef>
                        <a:spcAft>
                          <a:spcPts val="0"/>
                        </a:spcAft>
                        <a:buNone/>
                      </a:pPr>
                      <a:r>
                        <a:rPr lang="en-US"/>
                        <a:t>OPERATOR</a:t>
                      </a:r>
                      <a:endParaRPr/>
                    </a:p>
                  </a:txBody>
                  <a:tcPr marL="91425" marR="91425" marT="91425" marB="91425"/>
                </a:tc>
                <a:tc>
                  <a:txBody>
                    <a:bodyPr/>
                    <a:lstStyle/>
                    <a:p>
                      <a:pPr marL="0" lvl="0" indent="0" algn="l" rtl="0">
                        <a:spcBef>
                          <a:spcPts val="0"/>
                        </a:spcBef>
                        <a:spcAft>
                          <a:spcPts val="0"/>
                        </a:spcAft>
                        <a:buNone/>
                      </a:pPr>
                      <a:r>
                        <a:rPr lang="en-US"/>
                        <a:t>Airline</a:t>
                      </a:r>
                      <a:endParaRPr/>
                    </a:p>
                  </a:txBody>
                  <a:tcPr marL="91425" marR="91425" marT="91425" marB="91425"/>
                </a:tc>
                <a:tc>
                  <a:txBody>
                    <a:bodyPr/>
                    <a:lstStyle/>
                    <a:p>
                      <a:pPr marL="0" lvl="0" indent="0" algn="l" rtl="0">
                        <a:spcBef>
                          <a:spcPts val="0"/>
                        </a:spcBef>
                        <a:spcAft>
                          <a:spcPts val="0"/>
                        </a:spcAft>
                        <a:buNone/>
                      </a:pPr>
                      <a:r>
                        <a:rPr lang="en-US"/>
                        <a:t>Text</a:t>
                      </a:r>
                      <a:endParaRPr/>
                    </a:p>
                  </a:txBody>
                  <a:tcPr marL="91425" marR="91425" marT="91425" marB="91425"/>
                </a:tc>
                <a:extLst>
                  <a:ext uri="{0D108BD9-81ED-4DB2-BD59-A6C34878D82A}">
                    <a16:rowId xmlns:a16="http://schemas.microsoft.com/office/drawing/2014/main" val="10002"/>
                  </a:ext>
                </a:extLst>
              </a:tr>
              <a:tr h="358525">
                <a:tc>
                  <a:txBody>
                    <a:bodyPr/>
                    <a:lstStyle/>
                    <a:p>
                      <a:pPr marL="0" lvl="0" indent="0" algn="l" rtl="0">
                        <a:spcBef>
                          <a:spcPts val="0"/>
                        </a:spcBef>
                        <a:spcAft>
                          <a:spcPts val="0"/>
                        </a:spcAft>
                        <a:buNone/>
                      </a:pPr>
                      <a:r>
                        <a:rPr lang="en-US"/>
                        <a:t>DOIN</a:t>
                      </a:r>
                      <a:endParaRPr/>
                    </a:p>
                  </a:txBody>
                  <a:tcPr marL="91425" marR="91425" marT="91425" marB="91425"/>
                </a:tc>
                <a:tc>
                  <a:txBody>
                    <a:bodyPr/>
                    <a:lstStyle/>
                    <a:p>
                      <a:pPr marL="0" lvl="0" indent="0" algn="l" rtl="0">
                        <a:spcBef>
                          <a:spcPts val="0"/>
                        </a:spcBef>
                        <a:spcAft>
                          <a:spcPts val="0"/>
                        </a:spcAft>
                        <a:buNone/>
                      </a:pPr>
                      <a:r>
                        <a:rPr lang="en-US"/>
                        <a:t>Domestic/International</a:t>
                      </a:r>
                      <a:endParaRPr/>
                    </a:p>
                  </a:txBody>
                  <a:tcPr marL="91425" marR="91425" marT="91425" marB="91425"/>
                </a:tc>
                <a:tc>
                  <a:txBody>
                    <a:bodyPr/>
                    <a:lstStyle/>
                    <a:p>
                      <a:pPr marL="0" lvl="0" indent="0" algn="l" rtl="0">
                        <a:spcBef>
                          <a:spcPts val="0"/>
                        </a:spcBef>
                        <a:spcAft>
                          <a:spcPts val="0"/>
                        </a:spcAft>
                        <a:buNone/>
                      </a:pPr>
                      <a:r>
                        <a:rPr lang="en-US"/>
                        <a:t>Category</a:t>
                      </a:r>
                      <a:endParaRPr/>
                    </a:p>
                  </a:txBody>
                  <a:tcPr marL="91425" marR="91425" marT="91425" marB="91425"/>
                </a:tc>
                <a:extLst>
                  <a:ext uri="{0D108BD9-81ED-4DB2-BD59-A6C34878D82A}">
                    <a16:rowId xmlns:a16="http://schemas.microsoft.com/office/drawing/2014/main" val="10003"/>
                  </a:ext>
                </a:extLst>
              </a:tr>
              <a:tr h="358525">
                <a:tc>
                  <a:txBody>
                    <a:bodyPr/>
                    <a:lstStyle/>
                    <a:p>
                      <a:pPr marL="0" lvl="0" indent="0" algn="l" rtl="0">
                        <a:spcBef>
                          <a:spcPts val="0"/>
                        </a:spcBef>
                        <a:spcAft>
                          <a:spcPts val="0"/>
                        </a:spcAft>
                        <a:buNone/>
                      </a:pPr>
                      <a:r>
                        <a:rPr lang="en-US"/>
                        <a:t>Passenger Count</a:t>
                      </a:r>
                      <a:endParaRPr/>
                    </a:p>
                  </a:txBody>
                  <a:tcPr marL="91425" marR="91425" marT="91425" marB="91425"/>
                </a:tc>
                <a:tc>
                  <a:txBody>
                    <a:bodyPr/>
                    <a:lstStyle/>
                    <a:p>
                      <a:pPr marL="0" lvl="0" indent="0" algn="l" rtl="0">
                        <a:spcBef>
                          <a:spcPts val="0"/>
                        </a:spcBef>
                        <a:spcAft>
                          <a:spcPts val="0"/>
                        </a:spcAft>
                        <a:buNone/>
                      </a:pPr>
                      <a:r>
                        <a:rPr lang="en-US"/>
                        <a:t>Paying, Infant, Transfer</a:t>
                      </a:r>
                      <a:endParaRPr/>
                    </a:p>
                  </a:txBody>
                  <a:tcPr marL="91425" marR="91425" marT="91425" marB="91425"/>
                </a:tc>
                <a:tc>
                  <a:txBody>
                    <a:bodyPr/>
                    <a:lstStyle/>
                    <a:p>
                      <a:pPr marL="0" lvl="0" indent="0" algn="l" rtl="0">
                        <a:spcBef>
                          <a:spcPts val="0"/>
                        </a:spcBef>
                        <a:spcAft>
                          <a:spcPts val="0"/>
                        </a:spcAft>
                        <a:buNone/>
                      </a:pPr>
                      <a:r>
                        <a:rPr lang="en-US"/>
                        <a:t>Integer</a:t>
                      </a:r>
                      <a:endParaRPr/>
                    </a:p>
                  </a:txBody>
                  <a:tcPr marL="91425" marR="91425" marT="91425" marB="91425"/>
                </a:tc>
                <a:extLst>
                  <a:ext uri="{0D108BD9-81ED-4DB2-BD59-A6C34878D82A}">
                    <a16:rowId xmlns:a16="http://schemas.microsoft.com/office/drawing/2014/main" val="10004"/>
                  </a:ext>
                </a:extLst>
              </a:tr>
              <a:tr h="358525">
                <a:tc>
                  <a:txBody>
                    <a:bodyPr/>
                    <a:lstStyle/>
                    <a:p>
                      <a:pPr marL="0" lvl="0" indent="0" algn="l" rtl="0">
                        <a:spcBef>
                          <a:spcPts val="0"/>
                        </a:spcBef>
                        <a:spcAft>
                          <a:spcPts val="0"/>
                        </a:spcAft>
                        <a:buNone/>
                      </a:pPr>
                      <a:r>
                        <a:rPr lang="en-US"/>
                        <a:t>GC=F</a:t>
                      </a:r>
                      <a:endParaRPr/>
                    </a:p>
                  </a:txBody>
                  <a:tcPr marL="91425" marR="91425" marT="91425" marB="91425"/>
                </a:tc>
                <a:tc>
                  <a:txBody>
                    <a:bodyPr/>
                    <a:lstStyle/>
                    <a:p>
                      <a:pPr marL="0" lvl="0" indent="0" algn="l" rtl="0">
                        <a:spcBef>
                          <a:spcPts val="0"/>
                        </a:spcBef>
                        <a:spcAft>
                          <a:spcPts val="0"/>
                        </a:spcAft>
                        <a:buNone/>
                      </a:pPr>
                      <a:r>
                        <a:rPr lang="en-US"/>
                        <a:t>Gold Price</a:t>
                      </a:r>
                      <a:endParaRPr/>
                    </a:p>
                  </a:txBody>
                  <a:tcPr marL="91425" marR="91425" marT="91425" marB="91425"/>
                </a:tc>
                <a:tc>
                  <a:txBody>
                    <a:bodyPr/>
                    <a:lstStyle/>
                    <a:p>
                      <a:pPr marL="0" lvl="0" indent="0" algn="l" rtl="0">
                        <a:spcBef>
                          <a:spcPts val="0"/>
                        </a:spcBef>
                        <a:spcAft>
                          <a:spcPts val="0"/>
                        </a:spcAft>
                        <a:buNone/>
                      </a:pPr>
                      <a:r>
                        <a:rPr lang="en-US"/>
                        <a:t>Continuous</a:t>
                      </a:r>
                      <a:endParaRPr/>
                    </a:p>
                  </a:txBody>
                  <a:tcPr marL="91425" marR="91425" marT="91425" marB="91425"/>
                </a:tc>
                <a:extLst>
                  <a:ext uri="{0D108BD9-81ED-4DB2-BD59-A6C34878D82A}">
                    <a16:rowId xmlns:a16="http://schemas.microsoft.com/office/drawing/2014/main" val="10005"/>
                  </a:ext>
                </a:extLst>
              </a:tr>
              <a:tr h="358525">
                <a:tc>
                  <a:txBody>
                    <a:bodyPr/>
                    <a:lstStyle/>
                    <a:p>
                      <a:pPr marL="0" lvl="0" indent="0" algn="l" rtl="0">
                        <a:spcBef>
                          <a:spcPts val="0"/>
                        </a:spcBef>
                        <a:spcAft>
                          <a:spcPts val="0"/>
                        </a:spcAft>
                        <a:buNone/>
                      </a:pPr>
                      <a:r>
                        <a:rPr lang="en-US"/>
                        <a:t>CL=F</a:t>
                      </a:r>
                      <a:endParaRPr/>
                    </a:p>
                  </a:txBody>
                  <a:tcPr marL="91425" marR="91425" marT="91425" marB="91425"/>
                </a:tc>
                <a:tc>
                  <a:txBody>
                    <a:bodyPr/>
                    <a:lstStyle/>
                    <a:p>
                      <a:pPr marL="0" lvl="0" indent="0" algn="l" rtl="0">
                        <a:spcBef>
                          <a:spcPts val="0"/>
                        </a:spcBef>
                        <a:spcAft>
                          <a:spcPts val="0"/>
                        </a:spcAft>
                        <a:buNone/>
                      </a:pPr>
                      <a:r>
                        <a:rPr lang="en-US"/>
                        <a:t>Oil Price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rPr>
                        <a:t>Continuous</a:t>
                      </a:r>
                      <a:endParaRPr/>
                    </a:p>
                  </a:txBody>
                  <a:tcPr marL="91425" marR="91425" marT="91425" marB="91425"/>
                </a:tc>
                <a:extLst>
                  <a:ext uri="{0D108BD9-81ED-4DB2-BD59-A6C34878D82A}">
                    <a16:rowId xmlns:a16="http://schemas.microsoft.com/office/drawing/2014/main" val="10006"/>
                  </a:ext>
                </a:extLst>
              </a:tr>
              <a:tr h="358525">
                <a:tc>
                  <a:txBody>
                    <a:bodyPr/>
                    <a:lstStyle/>
                    <a:p>
                      <a:pPr marL="0" lvl="0" indent="0" algn="l" rtl="0">
                        <a:spcBef>
                          <a:spcPts val="0"/>
                        </a:spcBef>
                        <a:spcAft>
                          <a:spcPts val="0"/>
                        </a:spcAft>
                        <a:buNone/>
                      </a:pPr>
                      <a:r>
                        <a:rPr lang="en-US"/>
                        <a:t>Mobility Score</a:t>
                      </a:r>
                      <a:endParaRPr/>
                    </a:p>
                  </a:txBody>
                  <a:tcPr marL="91425" marR="91425" marT="91425" marB="91425"/>
                </a:tc>
                <a:tc>
                  <a:txBody>
                    <a:bodyPr/>
                    <a:lstStyle/>
                    <a:p>
                      <a:pPr marL="0" lvl="0" indent="0" algn="l" rtl="0">
                        <a:spcBef>
                          <a:spcPts val="0"/>
                        </a:spcBef>
                        <a:spcAft>
                          <a:spcPts val="0"/>
                        </a:spcAft>
                        <a:buNone/>
                      </a:pPr>
                      <a:r>
                        <a:rPr lang="en-US"/>
                        <a:t>Covid - Indonesia Google Mobility Score</a:t>
                      </a:r>
                      <a:endParaRPr/>
                    </a:p>
                  </a:txBody>
                  <a:tcPr marL="91425" marR="91425" marT="91425" marB="91425"/>
                </a:tc>
                <a:tc>
                  <a:txBody>
                    <a:bodyPr/>
                    <a:lstStyle/>
                    <a:p>
                      <a:pPr marL="0" lvl="0" indent="0" algn="l" rtl="0">
                        <a:spcBef>
                          <a:spcPts val="0"/>
                        </a:spcBef>
                        <a:spcAft>
                          <a:spcPts val="0"/>
                        </a:spcAft>
                        <a:buNone/>
                      </a:pPr>
                      <a:r>
                        <a:rPr lang="en-US">
                          <a:solidFill>
                            <a:schemeClr val="dk1"/>
                          </a:solidFill>
                        </a:rPr>
                        <a:t>Continuous</a:t>
                      </a:r>
                      <a:endParaRPr>
                        <a:solidFill>
                          <a:schemeClr val="dk1"/>
                        </a:solidFill>
                      </a:endParaRPr>
                    </a:p>
                  </a:txBody>
                  <a:tcPr marL="91425" marR="91425" marT="91425" marB="91425"/>
                </a:tc>
                <a:extLst>
                  <a:ext uri="{0D108BD9-81ED-4DB2-BD59-A6C34878D82A}">
                    <a16:rowId xmlns:a16="http://schemas.microsoft.com/office/drawing/2014/main" val="10007"/>
                  </a:ext>
                </a:extLst>
              </a:tr>
            </a:tbl>
          </a:graphicData>
        </a:graphic>
      </p:graphicFrame>
      <p:cxnSp>
        <p:nvCxnSpPr>
          <p:cNvPr id="218" name="Google Shape;218;g248fecc4ce3_0_0"/>
          <p:cNvCxnSpPr/>
          <p:nvPr/>
        </p:nvCxnSpPr>
        <p:spPr>
          <a:xfrm>
            <a:off x="4257375" y="1329025"/>
            <a:ext cx="0" cy="5763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63da58d9f5_2_8"/>
          <p:cNvSpPr txBox="1">
            <a:spLocks noGrp="1"/>
          </p:cNvSpPr>
          <p:nvPr>
            <p:ph type="body" idx="1"/>
          </p:nvPr>
        </p:nvSpPr>
        <p:spPr>
          <a:xfrm>
            <a:off x="309454" y="454484"/>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Clr>
                <a:schemeClr val="dk1"/>
              </a:buClr>
              <a:buSzPts val="1100"/>
              <a:buFont typeface="Arial"/>
              <a:buNone/>
            </a:pPr>
            <a:r>
              <a:rPr lang="en-US" sz="4600"/>
              <a:t>Related Works</a:t>
            </a:r>
            <a:endParaRPr sz="4600"/>
          </a:p>
        </p:txBody>
      </p:sp>
      <p:sp>
        <p:nvSpPr>
          <p:cNvPr id="224" name="Google Shape;224;g263da58d9f5_2_8"/>
          <p:cNvSpPr txBox="1"/>
          <p:nvPr/>
        </p:nvSpPr>
        <p:spPr>
          <a:xfrm>
            <a:off x="388775" y="1560925"/>
            <a:ext cx="5549700" cy="490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rgbClr val="374151"/>
                </a:solidFill>
                <a:latin typeface="Roboto"/>
                <a:ea typeface="Roboto"/>
                <a:cs typeface="Roboto"/>
                <a:sym typeface="Roboto"/>
              </a:rPr>
              <a:t>Time Series Forecasting Models Used:</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ARIMA and Exponential Smoothing which are the traditional methods.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LSTM neural networks effectively capture long-range dependencies.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Prophet, developed by Facebook, is suitable for strong seasonality and holiday effects.</a:t>
            </a:r>
            <a:endParaRPr sz="1200">
              <a:solidFill>
                <a:srgbClr val="374151"/>
              </a:solidFill>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r>
              <a:rPr lang="en-US" sz="1300" b="1">
                <a:solidFill>
                  <a:srgbClr val="374151"/>
                </a:solidFill>
                <a:latin typeface="Roboto"/>
                <a:ea typeface="Roboto"/>
                <a:cs typeface="Roboto"/>
                <a:sym typeface="Roboto"/>
              </a:rPr>
              <a:t>Hybrid Forecasting Approaches:</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Researchers combined strengths of ARIMA, LSTM, and Prophet models.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Enhances accuracy and robustness of predictions.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300" b="1">
                <a:solidFill>
                  <a:srgbClr val="374151"/>
                </a:solidFill>
                <a:latin typeface="Roboto"/>
                <a:ea typeface="Roboto"/>
                <a:cs typeface="Roboto"/>
                <a:sym typeface="Roboto"/>
              </a:rPr>
              <a:t>Application of Models:</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ARIMA and Exponential Smoothing for traditional forecasting.</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LSTM for capturing long-range dependencies.</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Prophet for datasets with seasonality and holiday effects.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b="1">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300" b="1">
                <a:solidFill>
                  <a:srgbClr val="374151"/>
                </a:solidFill>
                <a:latin typeface="Roboto"/>
                <a:ea typeface="Roboto"/>
                <a:cs typeface="Roboto"/>
                <a:sym typeface="Roboto"/>
              </a:rPr>
              <a:t>Exogenous Variables in Forecasting:</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Incorporating external factors like economic indicators and online search trends improves accuracy.</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Google Trends data provides insights into public interest and influences time series data.</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p:txBody>
      </p:sp>
      <p:sp>
        <p:nvSpPr>
          <p:cNvPr id="225" name="Google Shape;225;g263da58d9f5_2_8"/>
          <p:cNvSpPr txBox="1"/>
          <p:nvPr/>
        </p:nvSpPr>
        <p:spPr>
          <a:xfrm>
            <a:off x="6608700" y="1563150"/>
            <a:ext cx="4739100" cy="401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b="1">
                <a:solidFill>
                  <a:srgbClr val="374151"/>
                </a:solidFill>
                <a:latin typeface="Roboto"/>
                <a:ea typeface="Roboto"/>
                <a:cs typeface="Roboto"/>
                <a:sym typeface="Roboto"/>
              </a:rPr>
              <a:t>Research Context:</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Specific emphasis on the aviation industry and Juanda Airport.</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Goal is to develop a comprehensive forecasting framework.</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300" b="1">
                <a:solidFill>
                  <a:srgbClr val="374151"/>
                </a:solidFill>
                <a:latin typeface="Roboto"/>
                <a:ea typeface="Roboto"/>
                <a:cs typeface="Roboto"/>
                <a:sym typeface="Roboto"/>
              </a:rPr>
              <a:t>Practical Significance:</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Forecasting assists in capacity planning and operational decision-making.</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Hybrid models provide a more accurate understanding of temporal patterns.</a:t>
            </a:r>
            <a:endParaRPr sz="1200">
              <a:solidFill>
                <a:srgbClr val="374151"/>
              </a:solidFill>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r>
              <a:rPr lang="en-US" sz="1300" b="1">
                <a:solidFill>
                  <a:srgbClr val="374151"/>
                </a:solidFill>
                <a:latin typeface="Roboto"/>
                <a:ea typeface="Roboto"/>
                <a:cs typeface="Roboto"/>
                <a:sym typeface="Roboto"/>
              </a:rPr>
              <a:t>Future Works:</a:t>
            </a:r>
            <a:endParaRPr sz="1300" b="1">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Building upon existing studies to develop a robust forecasting framework.</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Further exploration of hybrid models and the incorporation of additional exogenous variables.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endParaRPr sz="1200">
              <a:solidFill>
                <a:srgbClr val="37415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63da58d9f5_2_12"/>
          <p:cNvSpPr txBox="1">
            <a:spLocks noGrp="1"/>
          </p:cNvSpPr>
          <p:nvPr>
            <p:ph type="body" idx="1"/>
          </p:nvPr>
        </p:nvSpPr>
        <p:spPr>
          <a:xfrm>
            <a:off x="323529" y="339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a:t>Theory and Methodology</a:t>
            </a:r>
            <a:endParaRPr/>
          </a:p>
        </p:txBody>
      </p:sp>
      <p:pic>
        <p:nvPicPr>
          <p:cNvPr id="231" name="Google Shape;231;g263da58d9f5_2_12"/>
          <p:cNvPicPr preferRelativeResize="0"/>
          <p:nvPr/>
        </p:nvPicPr>
        <p:blipFill>
          <a:blip r:embed="rId3">
            <a:alphaModFix/>
          </a:blip>
          <a:stretch>
            <a:fillRect/>
          </a:stretch>
        </p:blipFill>
        <p:spPr>
          <a:xfrm>
            <a:off x="152400" y="1216109"/>
            <a:ext cx="11887200" cy="47934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a786435be4_0_3"/>
          <p:cNvSpPr txBox="1">
            <a:spLocks noGrp="1"/>
          </p:cNvSpPr>
          <p:nvPr>
            <p:ph type="body" idx="1"/>
          </p:nvPr>
        </p:nvSpPr>
        <p:spPr>
          <a:xfrm>
            <a:off x="323529" y="339509"/>
            <a:ext cx="11573100" cy="7242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a:t>Theory and Methodology</a:t>
            </a:r>
            <a:endParaRPr/>
          </a:p>
        </p:txBody>
      </p:sp>
      <p:pic>
        <p:nvPicPr>
          <p:cNvPr id="237" name="Google Shape;237;g2a786435be4_0_3"/>
          <p:cNvPicPr preferRelativeResize="0"/>
          <p:nvPr/>
        </p:nvPicPr>
        <p:blipFill>
          <a:blip r:embed="rId3">
            <a:alphaModFix/>
          </a:blip>
          <a:stretch>
            <a:fillRect/>
          </a:stretch>
        </p:blipFill>
        <p:spPr>
          <a:xfrm>
            <a:off x="152400" y="1216109"/>
            <a:ext cx="11887200" cy="47734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28642c94d6d_3_0"/>
          <p:cNvSpPr txBox="1"/>
          <p:nvPr/>
        </p:nvSpPr>
        <p:spPr>
          <a:xfrm>
            <a:off x="1610075" y="5017200"/>
            <a:ext cx="9521400" cy="1598700"/>
          </a:xfrm>
          <a:prstGeom prst="rect">
            <a:avLst/>
          </a:prstGeom>
          <a:noFill/>
          <a:ln>
            <a:noFill/>
          </a:ln>
        </p:spPr>
        <p:txBody>
          <a:bodyPr spcFirstLastPara="1" wrap="square" lIns="91425" tIns="45700" rIns="91425" bIns="45700" anchor="t" anchorCtr="0">
            <a:spAutoFit/>
          </a:bodyPr>
          <a:lstStyle/>
          <a:p>
            <a:pPr marL="457200" lvl="0" indent="-320675" algn="l" rtl="0">
              <a:lnSpc>
                <a:spcPct val="115000"/>
              </a:lnSpc>
              <a:spcBef>
                <a:spcPts val="1200"/>
              </a:spcBef>
              <a:spcAft>
                <a:spcPts val="0"/>
              </a:spcAft>
              <a:buClr>
                <a:schemeClr val="dk1"/>
              </a:buClr>
              <a:buSzPts val="1450"/>
              <a:buChar char="●"/>
            </a:pPr>
            <a:r>
              <a:rPr lang="en-US" sz="1450">
                <a:solidFill>
                  <a:schemeClr val="dk1"/>
                </a:solidFill>
              </a:rPr>
              <a:t>Passengers traffic </a:t>
            </a:r>
            <a:r>
              <a:rPr lang="en-US" sz="1450" b="1">
                <a:solidFill>
                  <a:schemeClr val="dk1"/>
                </a:solidFill>
              </a:rPr>
              <a:t>steadily grows</a:t>
            </a:r>
            <a:r>
              <a:rPr lang="en-US" sz="1450">
                <a:solidFill>
                  <a:schemeClr val="dk1"/>
                </a:solidFill>
              </a:rPr>
              <a:t> from 2011 through 2019 and 2022 through 2023, </a:t>
            </a:r>
            <a:r>
              <a:rPr lang="en-US" sz="1450" b="1">
                <a:solidFill>
                  <a:schemeClr val="dk1"/>
                </a:solidFill>
              </a:rPr>
              <a:t>drastically decreases</a:t>
            </a:r>
            <a:r>
              <a:rPr lang="en-US" sz="1450">
                <a:solidFill>
                  <a:schemeClr val="dk1"/>
                </a:solidFill>
              </a:rPr>
              <a:t> in 2020 due to Covid 19 effects.</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b="1">
                <a:solidFill>
                  <a:schemeClr val="dk1"/>
                </a:solidFill>
              </a:rPr>
              <a:t>The highest number</a:t>
            </a:r>
            <a:r>
              <a:rPr lang="en-US" sz="1450">
                <a:solidFill>
                  <a:schemeClr val="dk1"/>
                </a:solidFill>
              </a:rPr>
              <a:t> of passengers is reported so far from 2017 through 2019 between 72 - 73 thousands passengers</a:t>
            </a:r>
            <a:endParaRPr sz="1450">
              <a:solidFill>
                <a:schemeClr val="dk1"/>
              </a:solidFill>
            </a:endParaRPr>
          </a:p>
          <a:p>
            <a:pPr marL="457200" lvl="0" indent="-320675" algn="l" rtl="0">
              <a:lnSpc>
                <a:spcPct val="115000"/>
              </a:lnSpc>
              <a:spcBef>
                <a:spcPts val="0"/>
              </a:spcBef>
              <a:spcAft>
                <a:spcPts val="0"/>
              </a:spcAft>
              <a:buClr>
                <a:schemeClr val="dk1"/>
              </a:buClr>
              <a:buSzPts val="1450"/>
              <a:buChar char="●"/>
            </a:pPr>
            <a:r>
              <a:rPr lang="en-US" sz="1450" b="1">
                <a:solidFill>
                  <a:schemeClr val="dk1"/>
                </a:solidFill>
              </a:rPr>
              <a:t>There are few zero numbers. The first</a:t>
            </a:r>
            <a:r>
              <a:rPr lang="en-US" sz="1450">
                <a:solidFill>
                  <a:schemeClr val="dk1"/>
                </a:solidFill>
              </a:rPr>
              <a:t> zero number is reported on 2014 because of kelud volcanic eruption and </a:t>
            </a:r>
            <a:r>
              <a:rPr lang="en-US" sz="1450" b="1">
                <a:solidFill>
                  <a:schemeClr val="dk1"/>
                </a:solidFill>
              </a:rPr>
              <a:t>the second and third</a:t>
            </a:r>
            <a:r>
              <a:rPr lang="en-US" sz="1450">
                <a:solidFill>
                  <a:schemeClr val="dk1"/>
                </a:solidFill>
              </a:rPr>
              <a:t> zero number are in 2020 because of Covid 19 lockdowns.</a:t>
            </a:r>
            <a:endParaRPr sz="1950" b="1">
              <a:solidFill>
                <a:srgbClr val="202122"/>
              </a:solidFill>
              <a:highlight>
                <a:srgbClr val="FFFFFF"/>
              </a:highlight>
            </a:endParaRPr>
          </a:p>
        </p:txBody>
      </p:sp>
      <p:sp>
        <p:nvSpPr>
          <p:cNvPr id="243" name="Google Shape;243;g28642c94d6d_3_0"/>
          <p:cNvSpPr txBox="1">
            <a:spLocks noGrp="1"/>
          </p:cNvSpPr>
          <p:nvPr>
            <p:ph type="body" idx="1"/>
          </p:nvPr>
        </p:nvSpPr>
        <p:spPr>
          <a:xfrm>
            <a:off x="323529" y="347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600"/>
              <a:t>Descriptive Analysis Highlight</a:t>
            </a:r>
            <a:endParaRPr/>
          </a:p>
        </p:txBody>
      </p:sp>
      <p:pic>
        <p:nvPicPr>
          <p:cNvPr id="244" name="Google Shape;244;g28642c94d6d_3_0"/>
          <p:cNvPicPr preferRelativeResize="0"/>
          <p:nvPr/>
        </p:nvPicPr>
        <p:blipFill rotWithShape="1">
          <a:blip r:embed="rId3">
            <a:alphaModFix/>
          </a:blip>
          <a:srcRect r="4552"/>
          <a:stretch/>
        </p:blipFill>
        <p:spPr>
          <a:xfrm>
            <a:off x="742375" y="631925"/>
            <a:ext cx="10707249" cy="438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4aab45dadb_0_84"/>
          <p:cNvSpPr txBox="1">
            <a:spLocks noGrp="1"/>
          </p:cNvSpPr>
          <p:nvPr>
            <p:ph type="body" idx="1"/>
          </p:nvPr>
        </p:nvSpPr>
        <p:spPr>
          <a:xfrm>
            <a:off x="323529" y="347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600"/>
              <a:buNone/>
            </a:pPr>
            <a:r>
              <a:rPr lang="en-US" sz="3600"/>
              <a:t>Traffic share by Destination</a:t>
            </a:r>
            <a:endParaRPr/>
          </a:p>
        </p:txBody>
      </p:sp>
      <p:sp>
        <p:nvSpPr>
          <p:cNvPr id="250" name="Google Shape;250;g24aab45dadb_0_84"/>
          <p:cNvSpPr txBox="1"/>
          <p:nvPr/>
        </p:nvSpPr>
        <p:spPr>
          <a:xfrm>
            <a:off x="1161650" y="5510800"/>
            <a:ext cx="10320300" cy="1224900"/>
          </a:xfrm>
          <a:prstGeom prst="rect">
            <a:avLst/>
          </a:prstGeom>
          <a:noFill/>
          <a:ln>
            <a:noFill/>
          </a:ln>
        </p:spPr>
        <p:txBody>
          <a:bodyPr spcFirstLastPara="1" wrap="square" lIns="91425" tIns="45700" rIns="91425" bIns="45700" anchor="t" anchorCtr="0">
            <a:spAutoFit/>
          </a:bodyPr>
          <a:lstStyle/>
          <a:p>
            <a:pPr marL="457200" lvl="0" indent="-314325" algn="l" rtl="0">
              <a:lnSpc>
                <a:spcPct val="115000"/>
              </a:lnSpc>
              <a:spcBef>
                <a:spcPts val="1200"/>
              </a:spcBef>
              <a:spcAft>
                <a:spcPts val="0"/>
              </a:spcAft>
              <a:buClr>
                <a:schemeClr val="dk1"/>
              </a:buClr>
              <a:buSzPts val="1350"/>
              <a:buChar char="●"/>
            </a:pPr>
            <a:r>
              <a:rPr lang="en-US" sz="1350">
                <a:solidFill>
                  <a:schemeClr val="dk1"/>
                </a:solidFill>
              </a:rPr>
              <a:t>Based on international and domestic categories, Juanda Airport is predominantly dominated by domestic flights overall.</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For domestic traffic, in 2023 the number of passengers has not experienced an increasing trend as it did before 2019.</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In 2020, there was an extreme decrease to the point of reaching zero due to the impact of COVID on the airlines industry</a:t>
            </a:r>
            <a:endParaRPr sz="1350">
              <a:solidFill>
                <a:schemeClr val="dk1"/>
              </a:solidFill>
            </a:endParaRPr>
          </a:p>
          <a:p>
            <a:pPr marL="0" marR="0" lvl="0" indent="0" algn="r" rtl="0">
              <a:spcBef>
                <a:spcPts val="1500"/>
              </a:spcBef>
              <a:spcAft>
                <a:spcPts val="0"/>
              </a:spcAft>
              <a:buNone/>
            </a:pPr>
            <a:endParaRPr sz="1450">
              <a:solidFill>
                <a:schemeClr val="dk1"/>
              </a:solidFill>
            </a:endParaRPr>
          </a:p>
        </p:txBody>
      </p:sp>
      <p:pic>
        <p:nvPicPr>
          <p:cNvPr id="251" name="Google Shape;251;g24aab45dadb_0_84"/>
          <p:cNvPicPr preferRelativeResize="0"/>
          <p:nvPr/>
        </p:nvPicPr>
        <p:blipFill>
          <a:blip r:embed="rId3">
            <a:alphaModFix/>
          </a:blip>
          <a:stretch>
            <a:fillRect/>
          </a:stretch>
        </p:blipFill>
        <p:spPr>
          <a:xfrm>
            <a:off x="446225" y="661384"/>
            <a:ext cx="11166700" cy="4773226"/>
          </a:xfrm>
          <a:prstGeom prst="rect">
            <a:avLst/>
          </a:prstGeom>
          <a:noFill/>
          <a:ln>
            <a:noFill/>
          </a:ln>
        </p:spPr>
      </p:pic>
    </p:spTree>
  </p:cSld>
  <p:clrMapOvr>
    <a:masterClrMapping/>
  </p:clrMapOvr>
</p:sld>
</file>

<file path=ppt/theme/theme1.xml><?xml version="1.0" encoding="utf-8"?>
<a:theme xmlns:a="http://schemas.openxmlformats.org/drawingml/2006/main" name="Cover and End Slide Master">
  <a:themeElements>
    <a:clrScheme name="ALLPPT-BUSINESS PLAN">
      <a:dk1>
        <a:srgbClr val="000000"/>
      </a:dk1>
      <a:lt1>
        <a:srgbClr val="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BUSINESS PLAN">
      <a:dk1>
        <a:srgbClr val="000000"/>
      </a:dk1>
      <a:lt1>
        <a:srgbClr val="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2468</Words>
  <Application>Microsoft Office PowerPoint</Application>
  <PresentationFormat>Widescreen</PresentationFormat>
  <Paragraphs>211</Paragraphs>
  <Slides>24</Slides>
  <Notes>24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Spectral Medium</vt:lpstr>
      <vt:lpstr>Calibri</vt:lpstr>
      <vt:lpstr>Roboto</vt:lpstr>
      <vt:lpstr>Arial</vt:lpstr>
      <vt:lpstr>Times New Roman</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Mochammad Reyhan M</cp:lastModifiedBy>
  <cp:revision>3</cp:revision>
  <dcterms:created xsi:type="dcterms:W3CDTF">2020-01-20T05:08:25Z</dcterms:created>
  <dcterms:modified xsi:type="dcterms:W3CDTF">2023-12-16T14:55:39Z</dcterms:modified>
</cp:coreProperties>
</file>